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24"/>
  </p:notesMasterIdLst>
  <p:sldIdLst>
    <p:sldId id="263" r:id="rId2"/>
    <p:sldId id="410" r:id="rId3"/>
    <p:sldId id="451" r:id="rId4"/>
    <p:sldId id="368" r:id="rId5"/>
    <p:sldId id="357" r:id="rId6"/>
    <p:sldId id="428" r:id="rId7"/>
    <p:sldId id="407" r:id="rId8"/>
    <p:sldId id="453" r:id="rId9"/>
    <p:sldId id="443" r:id="rId10"/>
    <p:sldId id="454" r:id="rId11"/>
    <p:sldId id="444" r:id="rId12"/>
    <p:sldId id="452" r:id="rId13"/>
    <p:sldId id="425" r:id="rId14"/>
    <p:sldId id="445" r:id="rId15"/>
    <p:sldId id="455" r:id="rId16"/>
    <p:sldId id="456" r:id="rId17"/>
    <p:sldId id="446" r:id="rId18"/>
    <p:sldId id="449" r:id="rId19"/>
    <p:sldId id="447" r:id="rId20"/>
    <p:sldId id="275" r:id="rId21"/>
    <p:sldId id="259" r:id="rId22"/>
    <p:sldId id="258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58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75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33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BFFFF"/>
    <a:srgbClr val="CDFFFF"/>
    <a:srgbClr val="FF6E01"/>
    <a:srgbClr val="FFFFFF"/>
    <a:srgbClr val="839BC7"/>
    <a:srgbClr val="000000"/>
    <a:srgbClr val="C0C0C0"/>
    <a:srgbClr val="FFF8CD"/>
    <a:srgbClr val="FC51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5238" autoAdjust="0"/>
  </p:normalViewPr>
  <p:slideViewPr>
    <p:cSldViewPr snapToGrid="0">
      <p:cViewPr varScale="1">
        <p:scale>
          <a:sx n="113" d="100"/>
          <a:sy n="113" d="100"/>
        </p:scale>
        <p:origin x="444" y="96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52EA08B-FA2C-447F-AF51-8A8396A904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C2C6C9-BB1F-47D0-956A-41A2A0501B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FC50DDD-696D-41B6-A9D2-1C185B33BC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89C4E97-76AF-44DA-BB85-26AB88076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8590BB-7EBF-4251-9277-7DE0D7643F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9602B0-0E80-4262-B4F1-1F041ADCBB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88B97DAE-DE48-46FB-B808-E28ABB785C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946453F4-A22C-4C05-A43D-5546E2395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248C60FB-AC0E-4894-A470-1CE24EE9A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pPr/>
              <a:t>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>
            <a:extLst>
              <a:ext uri="{FF2B5EF4-FFF2-40B4-BE49-F238E27FC236}">
                <a16:creationId xmlns:a16="http://schemas.microsoft.com/office/drawing/2014/main" id="{795517EA-E204-4229-A7C1-02EE9859ACA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>
            <a:extLst>
              <a:ext uri="{FF2B5EF4-FFF2-40B4-BE49-F238E27FC236}">
                <a16:creationId xmlns:a16="http://schemas.microsoft.com/office/drawing/2014/main" id="{2F05281E-DB98-4CC4-8BE9-CC1B42EA762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4" name="灯片编号占位符 3">
            <a:extLst>
              <a:ext uri="{FF2B5EF4-FFF2-40B4-BE49-F238E27FC236}">
                <a16:creationId xmlns:a16="http://schemas.microsoft.com/office/drawing/2014/main" id="{DB494556-EED8-44B9-B3A0-61955FF64E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D7ACE70-802B-4FDD-9A1D-D5C3C92E4A08}" type="slidenum">
              <a:rPr lang="zh-CN" altLang="en-US">
                <a:ea typeface="黑体" panose="02010609060101010101" pitchFamily="49" charset="-122"/>
              </a:rPr>
              <a:pPr/>
              <a:t>5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>
            <a:extLst>
              <a:ext uri="{FF2B5EF4-FFF2-40B4-BE49-F238E27FC236}">
                <a16:creationId xmlns:a16="http://schemas.microsoft.com/office/drawing/2014/main" id="{3785A8A4-B542-41E2-82A5-CCFEC1D933E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>
            <a:extLst>
              <a:ext uri="{FF2B5EF4-FFF2-40B4-BE49-F238E27FC236}">
                <a16:creationId xmlns:a16="http://schemas.microsoft.com/office/drawing/2014/main" id="{9AEA14DC-1575-4F77-BEC9-C353E06C1D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6" name="灯片编号占位符 3">
            <a:extLst>
              <a:ext uri="{FF2B5EF4-FFF2-40B4-BE49-F238E27FC236}">
                <a16:creationId xmlns:a16="http://schemas.microsoft.com/office/drawing/2014/main" id="{BFF1D749-A2CB-4B5B-A42F-DA726A3457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AD02AFC-BB74-443A-A33D-9F5CA2AECDF1}" type="slidenum">
              <a:rPr lang="zh-CN" altLang="en-US">
                <a:ea typeface="黑体" panose="02010609060101010101" pitchFamily="49" charset="-122"/>
              </a:rPr>
              <a:pPr/>
              <a:t>7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ACF32E-F939-8B25-EDD0-404095B1B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>
            <a:extLst>
              <a:ext uri="{FF2B5EF4-FFF2-40B4-BE49-F238E27FC236}">
                <a16:creationId xmlns:a16="http://schemas.microsoft.com/office/drawing/2014/main" id="{580E0AAC-A2DE-0369-524C-120CEC89BE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>
            <a:extLst>
              <a:ext uri="{FF2B5EF4-FFF2-40B4-BE49-F238E27FC236}">
                <a16:creationId xmlns:a16="http://schemas.microsoft.com/office/drawing/2014/main" id="{C32B7BA5-6CD6-8262-2478-EF1E2FD4125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6" name="灯片编号占位符 3">
            <a:extLst>
              <a:ext uri="{FF2B5EF4-FFF2-40B4-BE49-F238E27FC236}">
                <a16:creationId xmlns:a16="http://schemas.microsoft.com/office/drawing/2014/main" id="{923FC0ED-25EC-6268-262E-93AD583A11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AD02AFC-BB74-443A-A33D-9F5CA2AECDF1}" type="slidenum">
              <a:rPr lang="zh-CN" altLang="en-US">
                <a:ea typeface="黑体" panose="02010609060101010101" pitchFamily="49" charset="-122"/>
              </a:rPr>
              <a:pPr/>
              <a:t>8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0523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id="{9134FCDF-BBAC-491A-B0FB-CD64DC2C8F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id="{917408C3-4CE7-4E43-A872-980F7AEE79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id="{00F0E6B6-E15B-40FE-882A-2CB1B6AC5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  <a:pPr/>
              <a:t>20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76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7663E8A-F151-9579-D926-A99BAD824CBB}"/>
              </a:ext>
            </a:extLst>
          </p:cNvPr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>
            <a:extLst>
              <a:ext uri="{FF2B5EF4-FFF2-40B4-BE49-F238E27FC236}">
                <a16:creationId xmlns:a16="http://schemas.microsoft.com/office/drawing/2014/main" id="{95187958-62B5-C3C1-1DB6-D57572FE77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87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>
            <a:extLst>
              <a:ext uri="{FF2B5EF4-FFF2-40B4-BE49-F238E27FC236}">
                <a16:creationId xmlns:a16="http://schemas.microsoft.com/office/drawing/2014/main" id="{A66F78CD-A268-242C-E4F0-EC9E0D625F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>
            <a:extLst>
              <a:ext uri="{FF2B5EF4-FFF2-40B4-BE49-F238E27FC236}">
                <a16:creationId xmlns:a16="http://schemas.microsoft.com/office/drawing/2014/main" id="{C0319DF2-6C17-843E-C871-E606C67199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8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79AB469-EA16-C8DB-91BF-C292155F5BB2}"/>
              </a:ext>
            </a:extLst>
          </p:cNvPr>
          <p:cNvSpPr/>
          <p:nvPr userDrawn="1"/>
        </p:nvSpPr>
        <p:spPr>
          <a:xfrm>
            <a:off x="0" y="10160"/>
            <a:ext cx="12192000" cy="6837680"/>
          </a:xfrm>
          <a:prstGeom prst="rect">
            <a:avLst/>
          </a:prstGeom>
          <a:solidFill>
            <a:srgbClr val="FFFFF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3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F6A3922-7B4E-81BD-B8A7-48FB8DB41D06}"/>
              </a:ext>
            </a:extLst>
          </p:cNvPr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>
            <a:extLst>
              <a:ext uri="{FF2B5EF4-FFF2-40B4-BE49-F238E27FC236}">
                <a16:creationId xmlns:a16="http://schemas.microsoft.com/office/drawing/2014/main" id="{8E99B662-0762-C272-B98A-FC7173CCB3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7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D0080443-D744-4D2D-8985-89238461E5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8378EA2-EEB6-46F9-8019-218F1F3EF1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F76848-D868-41F3-8B11-81685F738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91ACFD-7F2B-447B-A6F6-DFFBD4FA4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B06AE6-509D-43F7-9811-8D4F9B68D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89" r:id="rId2"/>
    <p:sldLayoutId id="2147484107" r:id="rId3"/>
    <p:sldLayoutId id="2147484122" r:id="rId4"/>
    <p:sldLayoutId id="2147484125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792" indent="-304792" algn="l" rtl="0" eaLnBrk="0" fontAlgn="base" hangingPunct="0">
        <a:lnSpc>
          <a:spcPct val="90000"/>
        </a:lnSpc>
        <a:spcBef>
          <a:spcPts val="1333"/>
        </a:spcBef>
        <a:spcAft>
          <a:spcPct val="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8028E08-C9EC-DB50-D287-1DD0FD569247}"/>
              </a:ext>
            </a:extLst>
          </p:cNvPr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>
            <a:extLst>
              <a:ext uri="{FF2B5EF4-FFF2-40B4-BE49-F238E27FC236}">
                <a16:creationId xmlns:a16="http://schemas.microsoft.com/office/drawing/2014/main" id="{9206ED7A-CC6D-4987-ACFF-D20B1AE8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648" y="2828836"/>
            <a:ext cx="46181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神奇的</a:t>
            </a:r>
            <a:r>
              <a:rPr lang="en-US" altLang="zh-CN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0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6B7079BE-902D-9E83-CFAE-86090927BC8F}"/>
              </a:ext>
            </a:extLst>
          </p:cNvPr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EF8B58-A40C-1816-E3D0-3B31397AAD5C}"/>
              </a:ext>
            </a:extLst>
          </p:cNvPr>
          <p:cNvCxnSpPr>
            <a:cxnSpLocks/>
          </p:cNvCxnSpPr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831927F-F0A2-F8F0-A664-F595EFF96D50}"/>
              </a:ext>
            </a:extLst>
          </p:cNvPr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>
            <a:extLst>
              <a:ext uri="{FF2B5EF4-FFF2-40B4-BE49-F238E27FC236}">
                <a16:creationId xmlns:a16="http://schemas.microsoft.com/office/drawing/2014/main" id="{98CFD5B0-6C23-CAE1-80A1-DE7B9CE2A2D7}"/>
              </a:ext>
            </a:extLst>
          </p:cNvPr>
          <p:cNvSpPr txBox="1">
            <a:spLocks/>
          </p:cNvSpPr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7" dirty="0">
                <a:latin typeface="+mj-ea"/>
                <a:ea typeface="+mj-ea"/>
              </a:rPr>
              <a:t>北师大版三年级下册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8">
            <a:extLst>
              <a:ext uri="{FF2B5EF4-FFF2-40B4-BE49-F238E27FC236}">
                <a16:creationId xmlns:a16="http://schemas.microsoft.com/office/drawing/2014/main" id="{7BBBD725-B7D1-A20A-8956-9FBD4C677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070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24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0</a:t>
            </a:r>
            <a:r>
              <a:rPr lang="en-US" altLang="zh-CN" sz="3600" b="1" dirty="0">
                <a:latin typeface="+mn-lt"/>
              </a:rPr>
              <a:t>×2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sp>
        <p:nvSpPr>
          <p:cNvPr id="3" name="TextBox 29">
            <a:extLst>
              <a:ext uri="{FF2B5EF4-FFF2-40B4-BE49-F238E27FC236}">
                <a16:creationId xmlns:a16="http://schemas.microsoft.com/office/drawing/2014/main" id="{D0D68795-2312-6C6E-B0F2-9DACBE683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629" y="2062257"/>
            <a:ext cx="28553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13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0</a:t>
            </a:r>
            <a:r>
              <a:rPr lang="en-US" altLang="zh-CN" sz="3600" b="1" dirty="0">
                <a:latin typeface="+mn-lt"/>
              </a:rPr>
              <a:t>×5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sp>
        <p:nvSpPr>
          <p:cNvPr id="4" name="TextBox 30">
            <a:extLst>
              <a:ext uri="{FF2B5EF4-FFF2-40B4-BE49-F238E27FC236}">
                <a16:creationId xmlns:a16="http://schemas.microsoft.com/office/drawing/2014/main" id="{56C08373-9FBD-2DB8-BC7D-7F57056428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6072" y="2062257"/>
            <a:ext cx="2853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203×3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sp>
        <p:nvSpPr>
          <p:cNvPr id="5" name="TextBox 35">
            <a:extLst>
              <a:ext uri="{FF2B5EF4-FFF2-40B4-BE49-F238E27FC236}">
                <a16:creationId xmlns:a16="http://schemas.microsoft.com/office/drawing/2014/main" id="{78987456-4B1B-A8E0-B9E0-0366F39D5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0399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208×4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ABD37F3-0EB3-0C54-207A-22D800AAF77E}"/>
              </a:ext>
            </a:extLst>
          </p:cNvPr>
          <p:cNvGrpSpPr/>
          <p:nvPr/>
        </p:nvGrpSpPr>
        <p:grpSpPr>
          <a:xfrm>
            <a:off x="852908" y="691747"/>
            <a:ext cx="11092180" cy="573405"/>
            <a:chOff x="1087" y="7328"/>
            <a:chExt cx="17468" cy="903"/>
          </a:xfrm>
        </p:grpSpPr>
        <p:sp>
          <p:nvSpPr>
            <p:cNvPr id="7" name="标题 1">
              <a:extLst>
                <a:ext uri="{FF2B5EF4-FFF2-40B4-BE49-F238E27FC236}">
                  <a16:creationId xmlns:a16="http://schemas.microsoft.com/office/drawing/2014/main" id="{11F4A0C4-074D-BF64-233C-8F4CB9EADBC4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6666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下面是一组与</a:t>
              </a:r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0</a:t>
              </a:r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有关的算式，请你用竖式算一算。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A832464-5BD6-28CB-C62E-FE284FE6606A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998495C7-E9DE-41E8-AC9D-C4E39DEA4599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任意多边形: 形状 18">
                <a:extLst>
                  <a:ext uri="{FF2B5EF4-FFF2-40B4-BE49-F238E27FC236}">
                    <a16:creationId xmlns:a16="http://schemas.microsoft.com/office/drawing/2014/main" id="{4CF94666-718E-3F7D-01FF-F8990082B0B6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750C6AAE-30A5-3DB5-8F14-690848AEDCBD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5F76F806-9666-2283-B005-717D72650D67}"/>
              </a:ext>
            </a:extLst>
          </p:cNvPr>
          <p:cNvSpPr txBox="1"/>
          <p:nvPr/>
        </p:nvSpPr>
        <p:spPr bwMode="auto">
          <a:xfrm>
            <a:off x="6494762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FC1C3BE-3491-9AA7-A407-6E082A9075F6}"/>
              </a:ext>
            </a:extLst>
          </p:cNvPr>
          <p:cNvSpPr txBox="1"/>
          <p:nvPr/>
        </p:nvSpPr>
        <p:spPr bwMode="auto">
          <a:xfrm>
            <a:off x="9276873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6265B04E-4FAD-1F73-ED09-ACB3488AD8EE}"/>
              </a:ext>
            </a:extLst>
          </p:cNvPr>
          <p:cNvCxnSpPr>
            <a:stCxn id="16" idx="0"/>
            <a:endCxn id="17" idx="0"/>
          </p:cNvCxnSpPr>
          <p:nvPr/>
        </p:nvCxnSpPr>
        <p:spPr>
          <a:xfrm rot="5400000" flipH="1" flipV="1">
            <a:off x="8205887" y="657875"/>
            <a:ext cx="12700" cy="2782111"/>
          </a:xfrm>
          <a:prstGeom prst="bentConnector3">
            <a:avLst>
              <a:gd name="adj1" fmla="val 1800000"/>
            </a:avLst>
          </a:prstGeom>
          <a:ln w="19050">
            <a:solidFill>
              <a:srgbClr val="FF6E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0D3C3F2F-5A24-96BF-D4F4-39DCA557CB37}"/>
              </a:ext>
            </a:extLst>
          </p:cNvPr>
          <p:cNvSpPr txBox="1"/>
          <p:nvPr/>
        </p:nvSpPr>
        <p:spPr>
          <a:xfrm>
            <a:off x="7181850" y="123825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乘数中间有</a:t>
            </a:r>
            <a:r>
              <a:rPr lang="en-US" altLang="zh-CN" sz="2800" dirty="0">
                <a:solidFill>
                  <a:srgbClr val="0000FF"/>
                </a:solidFill>
              </a:rPr>
              <a:t>0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20" name="TextBox 46">
            <a:extLst>
              <a:ext uri="{FF2B5EF4-FFF2-40B4-BE49-F238E27FC236}">
                <a16:creationId xmlns:a16="http://schemas.microsoft.com/office/drawing/2014/main" id="{7467F990-CF29-3812-740E-7E825A424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463" y="2053790"/>
            <a:ext cx="1403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480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TextBox 56">
            <a:extLst>
              <a:ext uri="{FF2B5EF4-FFF2-40B4-BE49-F238E27FC236}">
                <a16:creationId xmlns:a16="http://schemas.microsoft.com/office/drawing/2014/main" id="{5FFD9421-6BF5-3CBD-F09A-CF6A9FBAB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054" y="2051111"/>
            <a:ext cx="14054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650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1266" name="组合 17">
            <a:extLst>
              <a:ext uri="{FF2B5EF4-FFF2-40B4-BE49-F238E27FC236}">
                <a16:creationId xmlns:a16="http://schemas.microsoft.com/office/drawing/2014/main" id="{1311FF05-A378-4F07-8FFD-37C065DB94B3}"/>
              </a:ext>
            </a:extLst>
          </p:cNvPr>
          <p:cNvGrpSpPr>
            <a:grpSpLocks/>
          </p:cNvGrpSpPr>
          <p:nvPr/>
        </p:nvGrpSpPr>
        <p:grpSpPr bwMode="auto">
          <a:xfrm>
            <a:off x="1583267" y="3285067"/>
            <a:ext cx="3536951" cy="2411632"/>
            <a:chOff x="875666" y="1991324"/>
            <a:chExt cx="2652394" cy="1808103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F6D5273-AEB7-4C39-B393-DCB36700A3E7}"/>
                </a:ext>
              </a:extLst>
            </p:cNvPr>
            <p:cNvGrpSpPr/>
            <p:nvPr/>
          </p:nvGrpSpPr>
          <p:grpSpPr>
            <a:xfrm>
              <a:off x="1489844" y="3332634"/>
              <a:ext cx="1008172" cy="434096"/>
              <a:chOff x="2747144" y="3888894"/>
              <a:chExt cx="1008172" cy="434096"/>
            </a:xfrm>
            <a:solidFill>
              <a:schemeClr val="bg1"/>
            </a:solidFill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3499A5EE-0E09-4C84-B81F-A31811173AB4}"/>
                  </a:ext>
                </a:extLst>
              </p:cNvPr>
              <p:cNvSpPr/>
              <p:nvPr/>
            </p:nvSpPr>
            <p:spPr>
              <a:xfrm>
                <a:off x="3321220" y="3888894"/>
                <a:ext cx="434096" cy="434096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10DD1FD1-89B0-486F-9BBA-5D86AB58B811}"/>
                  </a:ext>
                </a:extLst>
              </p:cNvPr>
              <p:cNvSpPr/>
              <p:nvPr/>
            </p:nvSpPr>
            <p:spPr>
              <a:xfrm>
                <a:off x="2747144" y="3888894"/>
                <a:ext cx="434096" cy="434096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</p:grpSp>
        <p:sp>
          <p:nvSpPr>
            <p:cNvPr id="23" name="TextBox 45">
              <a:extLst>
                <a:ext uri="{FF2B5EF4-FFF2-40B4-BE49-F238E27FC236}">
                  <a16:creationId xmlns:a16="http://schemas.microsoft.com/office/drawing/2014/main" id="{E2202FBF-E4CE-4801-AEA0-17309E3F7C86}"/>
                </a:ext>
              </a:extLst>
            </p:cNvPr>
            <p:cNvSpPr txBox="1"/>
            <p:nvPr/>
          </p:nvSpPr>
          <p:spPr>
            <a:xfrm>
              <a:off x="2673691" y="3314845"/>
              <a:ext cx="565082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9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24" name="TextBox 36">
              <a:extLst>
                <a:ext uri="{FF2B5EF4-FFF2-40B4-BE49-F238E27FC236}">
                  <a16:creationId xmlns:a16="http://schemas.microsoft.com/office/drawing/2014/main" id="{EA80F9CF-FA30-4775-8B19-53092B7A7CC1}"/>
                </a:ext>
              </a:extLst>
            </p:cNvPr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2  0  3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25" name="TextBox 38">
              <a:extLst>
                <a:ext uri="{FF2B5EF4-FFF2-40B4-BE49-F238E27FC236}">
                  <a16:creationId xmlns:a16="http://schemas.microsoft.com/office/drawing/2014/main" id="{69601792-8BAB-4ACF-AE34-DD243BBF4EE5}"/>
                </a:ext>
              </a:extLst>
            </p:cNvPr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26" name="TextBox 39">
              <a:extLst>
                <a:ext uri="{FF2B5EF4-FFF2-40B4-BE49-F238E27FC236}">
                  <a16:creationId xmlns:a16="http://schemas.microsoft.com/office/drawing/2014/main" id="{8B329CFE-B81D-4D63-879B-8668C95E12E3}"/>
                </a:ext>
              </a:extLst>
            </p:cNvPr>
            <p:cNvSpPr txBox="1"/>
            <p:nvPr/>
          </p:nvSpPr>
          <p:spPr>
            <a:xfrm>
              <a:off x="2688572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3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655D0D8E-41B3-4D65-B50E-3A14A6315F9D}"/>
                </a:ext>
              </a:extLst>
            </p:cNvPr>
            <p:cNvCxnSpPr>
              <a:cxnSpLocks/>
            </p:cNvCxnSpPr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42">
            <a:extLst>
              <a:ext uri="{FF2B5EF4-FFF2-40B4-BE49-F238E27FC236}">
                <a16:creationId xmlns:a16="http://schemas.microsoft.com/office/drawing/2014/main" id="{0E4E0E43-F84D-4795-A60D-BFEB67DB852E}"/>
              </a:ext>
            </a:extLst>
          </p:cNvPr>
          <p:cNvSpPr txBox="1"/>
          <p:nvPr/>
        </p:nvSpPr>
        <p:spPr>
          <a:xfrm>
            <a:off x="2472267" y="5041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6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31" name="TextBox 42">
            <a:extLst>
              <a:ext uri="{FF2B5EF4-FFF2-40B4-BE49-F238E27FC236}">
                <a16:creationId xmlns:a16="http://schemas.microsoft.com/office/drawing/2014/main" id="{09CBE7AE-AF82-4572-A65C-7CD4C7AAB338}"/>
              </a:ext>
            </a:extLst>
          </p:cNvPr>
          <p:cNvSpPr txBox="1"/>
          <p:nvPr/>
        </p:nvSpPr>
        <p:spPr>
          <a:xfrm>
            <a:off x="3275543" y="5041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0</a:t>
            </a:r>
            <a:endParaRPr lang="zh-CN" altLang="en-US" sz="3600" b="1" spc="800" dirty="0">
              <a:latin typeface="+mn-lt"/>
            </a:endParaRPr>
          </a:p>
        </p:txBody>
      </p:sp>
      <p:grpSp>
        <p:nvGrpSpPr>
          <p:cNvPr id="11269" name="组合 18">
            <a:extLst>
              <a:ext uri="{FF2B5EF4-FFF2-40B4-BE49-F238E27FC236}">
                <a16:creationId xmlns:a16="http://schemas.microsoft.com/office/drawing/2014/main" id="{DF4D9DEA-0DA8-4683-950D-EA7D00C18E39}"/>
              </a:ext>
            </a:extLst>
          </p:cNvPr>
          <p:cNvGrpSpPr>
            <a:grpSpLocks/>
          </p:cNvGrpSpPr>
          <p:nvPr/>
        </p:nvGrpSpPr>
        <p:grpSpPr bwMode="auto">
          <a:xfrm>
            <a:off x="6838216" y="3325284"/>
            <a:ext cx="3687969" cy="2411630"/>
            <a:chOff x="761808" y="1991324"/>
            <a:chExt cx="2766252" cy="180810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FAA1ABD-ADE1-4B1B-98A4-3946E7C8EF14}"/>
                </a:ext>
              </a:extLst>
            </p:cNvPr>
            <p:cNvGrpSpPr/>
            <p:nvPr/>
          </p:nvGrpSpPr>
          <p:grpSpPr>
            <a:xfrm>
              <a:off x="1471986" y="3332632"/>
              <a:ext cx="1041821" cy="431852"/>
              <a:chOff x="2729286" y="3888892"/>
              <a:chExt cx="1041821" cy="431852"/>
            </a:xfrm>
            <a:solidFill>
              <a:schemeClr val="bg1"/>
            </a:solidFill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A95779BE-B1E3-4595-A899-C393932BC929}"/>
                  </a:ext>
                </a:extLst>
              </p:cNvPr>
              <p:cNvSpPr/>
              <p:nvPr/>
            </p:nvSpPr>
            <p:spPr>
              <a:xfrm>
                <a:off x="3339064" y="3888892"/>
                <a:ext cx="432043" cy="431852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FC5B6801-6C27-4235-83F9-8838465BD5DF}"/>
                  </a:ext>
                </a:extLst>
              </p:cNvPr>
              <p:cNvSpPr/>
              <p:nvPr/>
            </p:nvSpPr>
            <p:spPr>
              <a:xfrm>
                <a:off x="2729286" y="3888892"/>
                <a:ext cx="432043" cy="431852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</p:grpSp>
        <p:sp>
          <p:nvSpPr>
            <p:cNvPr id="33" name="TextBox 45">
              <a:extLst>
                <a:ext uri="{FF2B5EF4-FFF2-40B4-BE49-F238E27FC236}">
                  <a16:creationId xmlns:a16="http://schemas.microsoft.com/office/drawing/2014/main" id="{71022ED9-A5FF-4C32-B880-4E50688A1800}"/>
                </a:ext>
              </a:extLst>
            </p:cNvPr>
            <p:cNvSpPr txBox="1"/>
            <p:nvPr/>
          </p:nvSpPr>
          <p:spPr>
            <a:xfrm>
              <a:off x="2684219" y="3314845"/>
              <a:ext cx="565206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4" name="TextBox 36">
              <a:extLst>
                <a:ext uri="{FF2B5EF4-FFF2-40B4-BE49-F238E27FC236}">
                  <a16:creationId xmlns:a16="http://schemas.microsoft.com/office/drawing/2014/main" id="{53269569-A588-4BB4-B28B-80AC85C47036}"/>
                </a:ext>
              </a:extLst>
            </p:cNvPr>
            <p:cNvSpPr txBox="1"/>
            <p:nvPr/>
          </p:nvSpPr>
          <p:spPr>
            <a:xfrm>
              <a:off x="1557776" y="1991324"/>
              <a:ext cx="1970284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2  0  8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5" name="TextBox 38">
              <a:extLst>
                <a:ext uri="{FF2B5EF4-FFF2-40B4-BE49-F238E27FC236}">
                  <a16:creationId xmlns:a16="http://schemas.microsoft.com/office/drawing/2014/main" id="{E5E53D5C-56B4-414E-BE23-DC86D0D9F37D}"/>
                </a:ext>
              </a:extLst>
            </p:cNvPr>
            <p:cNvSpPr txBox="1"/>
            <p:nvPr/>
          </p:nvSpPr>
          <p:spPr>
            <a:xfrm>
              <a:off x="761808" y="2602301"/>
              <a:ext cx="695394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6" name="TextBox 39">
              <a:extLst>
                <a:ext uri="{FF2B5EF4-FFF2-40B4-BE49-F238E27FC236}">
                  <a16:creationId xmlns:a16="http://schemas.microsoft.com/office/drawing/2014/main" id="{4826CD01-6E99-4F38-8167-72880ECA803D}"/>
                </a:ext>
              </a:extLst>
            </p:cNvPr>
            <p:cNvSpPr txBox="1"/>
            <p:nvPr/>
          </p:nvSpPr>
          <p:spPr>
            <a:xfrm>
              <a:off x="2693745" y="2570562"/>
              <a:ext cx="644589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4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0665C442-BB36-4DCC-B65B-9B99F328438F}"/>
                </a:ext>
              </a:extLst>
            </p:cNvPr>
            <p:cNvCxnSpPr>
              <a:cxnSpLocks/>
            </p:cNvCxnSpPr>
            <p:nvPr/>
          </p:nvCxnSpPr>
          <p:spPr>
            <a:xfrm>
              <a:off x="787477" y="3205344"/>
              <a:ext cx="259928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2">
            <a:extLst>
              <a:ext uri="{FF2B5EF4-FFF2-40B4-BE49-F238E27FC236}">
                <a16:creationId xmlns:a16="http://schemas.microsoft.com/office/drawing/2014/main" id="{D0DA3EC3-C36D-4738-8E38-17D1835943FC}"/>
              </a:ext>
            </a:extLst>
          </p:cNvPr>
          <p:cNvSpPr txBox="1"/>
          <p:nvPr/>
        </p:nvSpPr>
        <p:spPr>
          <a:xfrm>
            <a:off x="7878233" y="5082117"/>
            <a:ext cx="4990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8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0E223697-606B-4D44-89BF-E24F8C64DB7D}"/>
              </a:ext>
            </a:extLst>
          </p:cNvPr>
          <p:cNvSpPr txBox="1"/>
          <p:nvPr/>
        </p:nvSpPr>
        <p:spPr>
          <a:xfrm>
            <a:off x="8671985" y="5084233"/>
            <a:ext cx="79798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3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43" name="TextBox 54">
            <a:extLst>
              <a:ext uri="{FF2B5EF4-FFF2-40B4-BE49-F238E27FC236}">
                <a16:creationId xmlns:a16="http://schemas.microsoft.com/office/drawing/2014/main" id="{EECD5B0D-423D-4DC0-B554-8D166A4A5B6A}"/>
              </a:ext>
            </a:extLst>
          </p:cNvPr>
          <p:cNvSpPr txBox="1"/>
          <p:nvPr/>
        </p:nvSpPr>
        <p:spPr>
          <a:xfrm>
            <a:off x="9141884" y="4497917"/>
            <a:ext cx="567267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3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sp>
        <p:nvSpPr>
          <p:cNvPr id="46" name="TextBox 65">
            <a:extLst>
              <a:ext uri="{FF2B5EF4-FFF2-40B4-BE49-F238E27FC236}">
                <a16:creationId xmlns:a16="http://schemas.microsoft.com/office/drawing/2014/main" id="{CAD2D6F2-A90E-4FED-84AF-7E4C1177F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4485" y="2025651"/>
            <a:ext cx="13991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609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TextBox 75">
            <a:extLst>
              <a:ext uri="{FF2B5EF4-FFF2-40B4-BE49-F238E27FC236}">
                <a16:creationId xmlns:a16="http://schemas.microsoft.com/office/drawing/2014/main" id="{81AC98C5-733D-4992-A27D-5B5BD228E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9126" y="2022197"/>
            <a:ext cx="1676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832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603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41" grpId="0"/>
      <p:bldP spid="42" grpId="0"/>
      <p:bldP spid="43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9E28EA6-240E-484A-B384-1F8BB519775C}"/>
              </a:ext>
            </a:extLst>
          </p:cNvPr>
          <p:cNvSpPr/>
          <p:nvPr/>
        </p:nvSpPr>
        <p:spPr bwMode="auto">
          <a:xfrm flipH="1">
            <a:off x="966426" y="3325596"/>
            <a:ext cx="10449136" cy="2953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中间有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的三位数乘一位数的笔算方法：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相同数位对齐，从个位乘起，用一位数依次去乘三位数每一位上的数，在与中间的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相乘时，若没有进位数，就在积的这一位上写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占位；如果有进位数，就加上进位数。</a:t>
            </a:r>
          </a:p>
        </p:txBody>
      </p:sp>
      <p:grpSp>
        <p:nvGrpSpPr>
          <p:cNvPr id="28" name="组合 17">
            <a:extLst>
              <a:ext uri="{FF2B5EF4-FFF2-40B4-BE49-F238E27FC236}">
                <a16:creationId xmlns:a16="http://schemas.microsoft.com/office/drawing/2014/main" id="{0041BC4D-35CC-3E53-12B7-6F704EB695CD}"/>
              </a:ext>
            </a:extLst>
          </p:cNvPr>
          <p:cNvGrpSpPr>
            <a:grpSpLocks/>
          </p:cNvGrpSpPr>
          <p:nvPr/>
        </p:nvGrpSpPr>
        <p:grpSpPr bwMode="auto">
          <a:xfrm>
            <a:off x="1583267" y="694267"/>
            <a:ext cx="3536951" cy="2411632"/>
            <a:chOff x="875666" y="1991324"/>
            <a:chExt cx="2652394" cy="180810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EA6D10F-1DD7-C87E-5B8D-BADE622CEF96}"/>
                </a:ext>
              </a:extLst>
            </p:cNvPr>
            <p:cNvGrpSpPr/>
            <p:nvPr/>
          </p:nvGrpSpPr>
          <p:grpSpPr>
            <a:xfrm>
              <a:off x="1489844" y="3332634"/>
              <a:ext cx="1008172" cy="434096"/>
              <a:chOff x="2747144" y="3888894"/>
              <a:chExt cx="1008172" cy="434096"/>
            </a:xfrm>
            <a:solidFill>
              <a:schemeClr val="bg1"/>
            </a:solidFill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9884A9D5-38B2-8281-8A78-8CC68488BF41}"/>
                  </a:ext>
                </a:extLst>
              </p:cNvPr>
              <p:cNvSpPr/>
              <p:nvPr/>
            </p:nvSpPr>
            <p:spPr>
              <a:xfrm>
                <a:off x="3321220" y="3888894"/>
                <a:ext cx="434096" cy="434096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D220B6DF-522E-477B-EC94-CAF373BB72A2}"/>
                  </a:ext>
                </a:extLst>
              </p:cNvPr>
              <p:cNvSpPr/>
              <p:nvPr/>
            </p:nvSpPr>
            <p:spPr>
              <a:xfrm>
                <a:off x="2747144" y="3888894"/>
                <a:ext cx="434096" cy="434096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</p:grpSp>
        <p:sp>
          <p:nvSpPr>
            <p:cNvPr id="30" name="TextBox 45">
              <a:extLst>
                <a:ext uri="{FF2B5EF4-FFF2-40B4-BE49-F238E27FC236}">
                  <a16:creationId xmlns:a16="http://schemas.microsoft.com/office/drawing/2014/main" id="{08743F21-AD17-8A35-30A2-E43DEDFEE8EF}"/>
                </a:ext>
              </a:extLst>
            </p:cNvPr>
            <p:cNvSpPr txBox="1"/>
            <p:nvPr/>
          </p:nvSpPr>
          <p:spPr>
            <a:xfrm>
              <a:off x="2673691" y="3314845"/>
              <a:ext cx="565082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9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1" name="TextBox 36">
              <a:extLst>
                <a:ext uri="{FF2B5EF4-FFF2-40B4-BE49-F238E27FC236}">
                  <a16:creationId xmlns:a16="http://schemas.microsoft.com/office/drawing/2014/main" id="{3E4125BC-FF7E-327D-DF03-7AED6D108423}"/>
                </a:ext>
              </a:extLst>
            </p:cNvPr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2  0  3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2" name="TextBox 38">
              <a:extLst>
                <a:ext uri="{FF2B5EF4-FFF2-40B4-BE49-F238E27FC236}">
                  <a16:creationId xmlns:a16="http://schemas.microsoft.com/office/drawing/2014/main" id="{AFFD2634-C711-D71E-7EF9-D540534BE19A}"/>
                </a:ext>
              </a:extLst>
            </p:cNvPr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3" name="TextBox 39">
              <a:extLst>
                <a:ext uri="{FF2B5EF4-FFF2-40B4-BE49-F238E27FC236}">
                  <a16:creationId xmlns:a16="http://schemas.microsoft.com/office/drawing/2014/main" id="{F57181E0-841B-599E-738B-F74F83B1A1C1}"/>
                </a:ext>
              </a:extLst>
            </p:cNvPr>
            <p:cNvSpPr txBox="1"/>
            <p:nvPr/>
          </p:nvSpPr>
          <p:spPr>
            <a:xfrm>
              <a:off x="2688572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3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75DD8927-6873-3099-35A1-3B13CC8E4707}"/>
                </a:ext>
              </a:extLst>
            </p:cNvPr>
            <p:cNvCxnSpPr>
              <a:cxnSpLocks/>
            </p:cNvCxnSpPr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42">
            <a:extLst>
              <a:ext uri="{FF2B5EF4-FFF2-40B4-BE49-F238E27FC236}">
                <a16:creationId xmlns:a16="http://schemas.microsoft.com/office/drawing/2014/main" id="{501F9FD2-B904-D681-2CEB-184A343F4EB1}"/>
              </a:ext>
            </a:extLst>
          </p:cNvPr>
          <p:cNvSpPr txBox="1"/>
          <p:nvPr/>
        </p:nvSpPr>
        <p:spPr>
          <a:xfrm>
            <a:off x="2472267" y="24511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6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38" name="TextBox 42">
            <a:extLst>
              <a:ext uri="{FF2B5EF4-FFF2-40B4-BE49-F238E27FC236}">
                <a16:creationId xmlns:a16="http://schemas.microsoft.com/office/drawing/2014/main" id="{99F18D70-C187-41D7-63C7-56D3C97F556B}"/>
              </a:ext>
            </a:extLst>
          </p:cNvPr>
          <p:cNvSpPr txBox="1"/>
          <p:nvPr/>
        </p:nvSpPr>
        <p:spPr>
          <a:xfrm>
            <a:off x="3275543" y="24511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0</a:t>
            </a:r>
            <a:endParaRPr lang="zh-CN" altLang="en-US" sz="3600" b="1" spc="800" dirty="0">
              <a:latin typeface="+mn-lt"/>
            </a:endParaRPr>
          </a:p>
        </p:txBody>
      </p:sp>
      <p:grpSp>
        <p:nvGrpSpPr>
          <p:cNvPr id="39" name="组合 18">
            <a:extLst>
              <a:ext uri="{FF2B5EF4-FFF2-40B4-BE49-F238E27FC236}">
                <a16:creationId xmlns:a16="http://schemas.microsoft.com/office/drawing/2014/main" id="{343D4CC5-C7DA-9C4A-CD23-606FB8D5A80D}"/>
              </a:ext>
            </a:extLst>
          </p:cNvPr>
          <p:cNvGrpSpPr>
            <a:grpSpLocks/>
          </p:cNvGrpSpPr>
          <p:nvPr/>
        </p:nvGrpSpPr>
        <p:grpSpPr bwMode="auto">
          <a:xfrm>
            <a:off x="6838216" y="734484"/>
            <a:ext cx="3687969" cy="2411630"/>
            <a:chOff x="761808" y="1991324"/>
            <a:chExt cx="2766252" cy="1808103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FD70BC1-BDA7-5B2B-29A3-6272E39EECD1}"/>
                </a:ext>
              </a:extLst>
            </p:cNvPr>
            <p:cNvGrpSpPr/>
            <p:nvPr/>
          </p:nvGrpSpPr>
          <p:grpSpPr>
            <a:xfrm>
              <a:off x="1471986" y="3332632"/>
              <a:ext cx="1041821" cy="431852"/>
              <a:chOff x="2729286" y="3888892"/>
              <a:chExt cx="1041821" cy="431852"/>
            </a:xfrm>
            <a:solidFill>
              <a:schemeClr val="bg1"/>
            </a:solidFill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BD0D8432-A48A-0EC3-7A51-44CAE817295A}"/>
                  </a:ext>
                </a:extLst>
              </p:cNvPr>
              <p:cNvSpPr/>
              <p:nvPr/>
            </p:nvSpPr>
            <p:spPr>
              <a:xfrm>
                <a:off x="3339064" y="3888892"/>
                <a:ext cx="432043" cy="431852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90C455E7-FEF9-DF73-4D27-E960664671A0}"/>
                  </a:ext>
                </a:extLst>
              </p:cNvPr>
              <p:cNvSpPr/>
              <p:nvPr/>
            </p:nvSpPr>
            <p:spPr>
              <a:xfrm>
                <a:off x="2729286" y="3888892"/>
                <a:ext cx="432043" cy="431852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</p:grpSp>
        <p:sp>
          <p:nvSpPr>
            <p:cNvPr id="41" name="TextBox 45">
              <a:extLst>
                <a:ext uri="{FF2B5EF4-FFF2-40B4-BE49-F238E27FC236}">
                  <a16:creationId xmlns:a16="http://schemas.microsoft.com/office/drawing/2014/main" id="{6814F865-ECD3-8A44-87CF-899B8440D115}"/>
                </a:ext>
              </a:extLst>
            </p:cNvPr>
            <p:cNvSpPr txBox="1"/>
            <p:nvPr/>
          </p:nvSpPr>
          <p:spPr>
            <a:xfrm>
              <a:off x="2684219" y="3314845"/>
              <a:ext cx="565206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2" name="TextBox 36">
              <a:extLst>
                <a:ext uri="{FF2B5EF4-FFF2-40B4-BE49-F238E27FC236}">
                  <a16:creationId xmlns:a16="http://schemas.microsoft.com/office/drawing/2014/main" id="{542BCF37-43ED-F423-41BC-92AF6DEEE644}"/>
                </a:ext>
              </a:extLst>
            </p:cNvPr>
            <p:cNvSpPr txBox="1"/>
            <p:nvPr/>
          </p:nvSpPr>
          <p:spPr>
            <a:xfrm>
              <a:off x="1557776" y="1991324"/>
              <a:ext cx="1970284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2  0  8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3" name="TextBox 38">
              <a:extLst>
                <a:ext uri="{FF2B5EF4-FFF2-40B4-BE49-F238E27FC236}">
                  <a16:creationId xmlns:a16="http://schemas.microsoft.com/office/drawing/2014/main" id="{4E228C63-FA9C-CCFC-1FE7-9C04906DBF47}"/>
                </a:ext>
              </a:extLst>
            </p:cNvPr>
            <p:cNvSpPr txBox="1"/>
            <p:nvPr/>
          </p:nvSpPr>
          <p:spPr>
            <a:xfrm>
              <a:off x="761808" y="2602301"/>
              <a:ext cx="695394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4" name="TextBox 39">
              <a:extLst>
                <a:ext uri="{FF2B5EF4-FFF2-40B4-BE49-F238E27FC236}">
                  <a16:creationId xmlns:a16="http://schemas.microsoft.com/office/drawing/2014/main" id="{54835A27-39D5-280B-2787-D8BF89D25B17}"/>
                </a:ext>
              </a:extLst>
            </p:cNvPr>
            <p:cNvSpPr txBox="1"/>
            <p:nvPr/>
          </p:nvSpPr>
          <p:spPr>
            <a:xfrm>
              <a:off x="2693745" y="2570562"/>
              <a:ext cx="644589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4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134CED-DAC7-5D91-5128-DD2625E1A25A}"/>
                </a:ext>
              </a:extLst>
            </p:cNvPr>
            <p:cNvCxnSpPr>
              <a:cxnSpLocks/>
            </p:cNvCxnSpPr>
            <p:nvPr/>
          </p:nvCxnSpPr>
          <p:spPr>
            <a:xfrm>
              <a:off x="787477" y="3205344"/>
              <a:ext cx="259928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2">
            <a:extLst>
              <a:ext uri="{FF2B5EF4-FFF2-40B4-BE49-F238E27FC236}">
                <a16:creationId xmlns:a16="http://schemas.microsoft.com/office/drawing/2014/main" id="{211FE6A5-920C-346F-2703-7AECFDADA640}"/>
              </a:ext>
            </a:extLst>
          </p:cNvPr>
          <p:cNvSpPr txBox="1"/>
          <p:nvPr/>
        </p:nvSpPr>
        <p:spPr>
          <a:xfrm>
            <a:off x="7878233" y="2491317"/>
            <a:ext cx="4990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8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49" name="TextBox 42">
            <a:extLst>
              <a:ext uri="{FF2B5EF4-FFF2-40B4-BE49-F238E27FC236}">
                <a16:creationId xmlns:a16="http://schemas.microsoft.com/office/drawing/2014/main" id="{B61E393C-7658-373E-F58D-7F7ACFCCA6E9}"/>
              </a:ext>
            </a:extLst>
          </p:cNvPr>
          <p:cNvSpPr txBox="1"/>
          <p:nvPr/>
        </p:nvSpPr>
        <p:spPr>
          <a:xfrm>
            <a:off x="8671985" y="2493433"/>
            <a:ext cx="79798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3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50" name="TextBox 54">
            <a:extLst>
              <a:ext uri="{FF2B5EF4-FFF2-40B4-BE49-F238E27FC236}">
                <a16:creationId xmlns:a16="http://schemas.microsoft.com/office/drawing/2014/main" id="{9C01647A-BAAE-AD44-831C-301536848002}"/>
              </a:ext>
            </a:extLst>
          </p:cNvPr>
          <p:cNvSpPr txBox="1"/>
          <p:nvPr/>
        </p:nvSpPr>
        <p:spPr>
          <a:xfrm>
            <a:off x="9141884" y="1907117"/>
            <a:ext cx="567267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3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201C2-7B1A-F75E-5D43-AAD196F85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>
            <a:extLst>
              <a:ext uri="{FF2B5EF4-FFF2-40B4-BE49-F238E27FC236}">
                <a16:creationId xmlns:a16="http://schemas.microsoft.com/office/drawing/2014/main" id="{AAE9E336-8C37-6F1D-6E86-E8EFE3E4877B}"/>
              </a:ext>
            </a:extLst>
          </p:cNvPr>
          <p:cNvSpPr txBox="1"/>
          <p:nvPr/>
        </p:nvSpPr>
        <p:spPr bwMode="auto">
          <a:xfrm>
            <a:off x="2382157" y="1839056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0 + 50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C896716-9462-854D-4AD7-7DF1E9CE1498}"/>
              </a:ext>
            </a:extLst>
          </p:cNvPr>
          <p:cNvSpPr txBox="1"/>
          <p:nvPr/>
        </p:nvSpPr>
        <p:spPr bwMode="auto">
          <a:xfrm>
            <a:off x="6731907" y="1839056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25 </a:t>
            </a:r>
            <a:r>
              <a:rPr lang="zh-CN" altLang="en-US" sz="3600" b="1" dirty="0">
                <a:latin typeface="+mn-lt"/>
                <a:ea typeface="+mn-ea"/>
              </a:rPr>
              <a:t>－ </a:t>
            </a:r>
            <a:r>
              <a:rPr lang="en-US" altLang="zh-CN" sz="3600" b="1" dirty="0">
                <a:latin typeface="+mn-lt"/>
                <a:ea typeface="+mn-ea"/>
              </a:rPr>
              <a:t>0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E7A871C-DE3E-345C-903B-8FF54A216004}"/>
              </a:ext>
            </a:extLst>
          </p:cNvPr>
          <p:cNvSpPr txBox="1"/>
          <p:nvPr/>
        </p:nvSpPr>
        <p:spPr bwMode="auto">
          <a:xfrm>
            <a:off x="8783261" y="1839056"/>
            <a:ext cx="1338640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DB81C97-B6BA-C07B-A15A-A81E0AAE9EB9}"/>
              </a:ext>
            </a:extLst>
          </p:cNvPr>
          <p:cNvSpPr txBox="1"/>
          <p:nvPr/>
        </p:nvSpPr>
        <p:spPr bwMode="auto">
          <a:xfrm>
            <a:off x="2026557" y="5649857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46 </a:t>
            </a:r>
            <a:r>
              <a:rPr lang="zh-CN" altLang="en-US" sz="3600" b="1" dirty="0">
                <a:latin typeface="+mn-lt"/>
                <a:ea typeface="+mn-ea"/>
              </a:rPr>
              <a:t>－ </a:t>
            </a:r>
            <a:r>
              <a:rPr lang="en-US" altLang="zh-CN" sz="3600" b="1" dirty="0">
                <a:latin typeface="+mn-lt"/>
                <a:ea typeface="+mn-ea"/>
              </a:rPr>
              <a:t>46=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E796EAF-B3AD-9DD9-06C5-C9D8933CE25C}"/>
              </a:ext>
            </a:extLst>
          </p:cNvPr>
          <p:cNvSpPr txBox="1"/>
          <p:nvPr/>
        </p:nvSpPr>
        <p:spPr bwMode="auto">
          <a:xfrm>
            <a:off x="4592261" y="5649857"/>
            <a:ext cx="1338640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A6046306-DE6D-743B-D2C0-6B2262FC6499}"/>
              </a:ext>
            </a:extLst>
          </p:cNvPr>
          <p:cNvSpPr/>
          <p:nvPr/>
        </p:nvSpPr>
        <p:spPr>
          <a:xfrm>
            <a:off x="1000250" y="4529880"/>
            <a:ext cx="4790950" cy="702520"/>
          </a:xfrm>
          <a:prstGeom prst="roundRect">
            <a:avLst/>
          </a:prstGeom>
          <a:solidFill>
            <a:srgbClr val="FFF8CD"/>
          </a:solidFill>
          <a:ln w="19050">
            <a:solidFill>
              <a:srgbClr val="FF6E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</a:rPr>
              <a:t>0 </a:t>
            </a:r>
            <a:r>
              <a:rPr lang="zh-CN" altLang="en-US" sz="2800" b="1" dirty="0">
                <a:solidFill>
                  <a:srgbClr val="FF0000"/>
                </a:solidFill>
              </a:rPr>
              <a:t>加任何数结果还是任何数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9564B204-F592-2B08-2224-C00F24897472}"/>
              </a:ext>
            </a:extLst>
          </p:cNvPr>
          <p:cNvSpPr/>
          <p:nvPr/>
        </p:nvSpPr>
        <p:spPr>
          <a:xfrm>
            <a:off x="6058025" y="4529880"/>
            <a:ext cx="4790950" cy="702520"/>
          </a:xfrm>
          <a:prstGeom prst="roundRect">
            <a:avLst/>
          </a:prstGeom>
          <a:solidFill>
            <a:srgbClr val="FFF8CD"/>
          </a:solidFill>
          <a:ln w="19050">
            <a:solidFill>
              <a:srgbClr val="FF6E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任何数减 </a:t>
            </a:r>
            <a:r>
              <a:rPr lang="en-US" altLang="zh-CN" sz="2800" b="1" dirty="0">
                <a:solidFill>
                  <a:srgbClr val="FF0000"/>
                </a:solidFill>
              </a:rPr>
              <a:t>0 </a:t>
            </a:r>
            <a:r>
              <a:rPr lang="zh-CN" altLang="en-US" sz="2800" b="1" dirty="0">
                <a:solidFill>
                  <a:srgbClr val="FF0000"/>
                </a:solidFill>
              </a:rPr>
              <a:t>结果还是任何数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B5289075-FA4B-8ED1-595B-25513FB666A6}"/>
              </a:ext>
            </a:extLst>
          </p:cNvPr>
          <p:cNvSpPr/>
          <p:nvPr/>
        </p:nvSpPr>
        <p:spPr>
          <a:xfrm>
            <a:off x="6034294" y="5637548"/>
            <a:ext cx="4838412" cy="682171"/>
          </a:xfrm>
          <a:prstGeom prst="roundRect">
            <a:avLst/>
          </a:prstGeom>
          <a:solidFill>
            <a:srgbClr val="FFF8CD"/>
          </a:solidFill>
          <a:ln w="19050">
            <a:solidFill>
              <a:srgbClr val="FF6E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相同的两个数相减结果等于 </a:t>
            </a:r>
            <a:r>
              <a:rPr lang="en-US" altLang="zh-CN" sz="2800" b="1" dirty="0">
                <a:solidFill>
                  <a:srgbClr val="FF0000"/>
                </a:solidFill>
              </a:rPr>
              <a:t>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2A0B559-553F-7D7B-5991-DB17BE339216}"/>
              </a:ext>
            </a:extLst>
          </p:cNvPr>
          <p:cNvGrpSpPr/>
          <p:nvPr/>
        </p:nvGrpSpPr>
        <p:grpSpPr>
          <a:xfrm>
            <a:off x="852908" y="691747"/>
            <a:ext cx="11092180" cy="573405"/>
            <a:chOff x="1087" y="7328"/>
            <a:chExt cx="17468" cy="903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200BCB7E-82BD-B98E-A808-C8F330F8D4D3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6666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算一算，你发现了什么？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6E76F10-08B0-8842-EE13-1CB8781EE4F1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FB489F78-2C58-57F9-21E6-8EB86A819300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任意多边形: 形状 18">
                <a:extLst>
                  <a:ext uri="{FF2B5EF4-FFF2-40B4-BE49-F238E27FC236}">
                    <a16:creationId xmlns:a16="http://schemas.microsoft.com/office/drawing/2014/main" id="{51EE7EC6-71A3-A1A9-E3E4-D71D584A144C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85C3DA20-F72C-A98D-A7DB-F83BA8ECD820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D6793FDB-F3E2-5ADD-DAA9-126B8487AD96}"/>
              </a:ext>
            </a:extLst>
          </p:cNvPr>
          <p:cNvSpPr txBox="1"/>
          <p:nvPr/>
        </p:nvSpPr>
        <p:spPr bwMode="auto">
          <a:xfrm>
            <a:off x="2382157" y="2683606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0 + 126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A8D7BF0-8D99-6A59-4BC4-D8CED79389D6}"/>
              </a:ext>
            </a:extLst>
          </p:cNvPr>
          <p:cNvSpPr txBox="1"/>
          <p:nvPr/>
        </p:nvSpPr>
        <p:spPr bwMode="auto">
          <a:xfrm>
            <a:off x="2382157" y="3613881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0 + 0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AE46176-F267-0DBF-521F-1AE04DFEE1D1}"/>
              </a:ext>
            </a:extLst>
          </p:cNvPr>
          <p:cNvSpPr txBox="1"/>
          <p:nvPr/>
        </p:nvSpPr>
        <p:spPr bwMode="auto">
          <a:xfrm>
            <a:off x="4096657" y="1839056"/>
            <a:ext cx="1078593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50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1A21470-210C-6753-8D58-1A91795F0103}"/>
              </a:ext>
            </a:extLst>
          </p:cNvPr>
          <p:cNvSpPr txBox="1"/>
          <p:nvPr/>
        </p:nvSpPr>
        <p:spPr bwMode="auto">
          <a:xfrm>
            <a:off x="4306207" y="2683606"/>
            <a:ext cx="1078593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126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168C371-FB0C-3F4C-2620-1463204A7726}"/>
              </a:ext>
            </a:extLst>
          </p:cNvPr>
          <p:cNvSpPr txBox="1"/>
          <p:nvPr/>
        </p:nvSpPr>
        <p:spPr bwMode="auto">
          <a:xfrm>
            <a:off x="3887107" y="3613881"/>
            <a:ext cx="1078593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A55B583-72C7-69AE-074F-DF07B26D5D1A}"/>
              </a:ext>
            </a:extLst>
          </p:cNvPr>
          <p:cNvSpPr txBox="1"/>
          <p:nvPr/>
        </p:nvSpPr>
        <p:spPr bwMode="auto">
          <a:xfrm>
            <a:off x="6731907" y="2683606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100 </a:t>
            </a:r>
            <a:r>
              <a:rPr lang="zh-CN" altLang="en-US" sz="3600" b="1" dirty="0">
                <a:latin typeface="+mn-lt"/>
                <a:ea typeface="+mn-ea"/>
              </a:rPr>
              <a:t>－ </a:t>
            </a:r>
            <a:r>
              <a:rPr lang="en-US" altLang="zh-CN" sz="3600" b="1" dirty="0">
                <a:latin typeface="+mn-lt"/>
                <a:ea typeface="+mn-ea"/>
              </a:rPr>
              <a:t>0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ADDE275-565E-66F3-8845-63F9D4B26FF8}"/>
              </a:ext>
            </a:extLst>
          </p:cNvPr>
          <p:cNvSpPr txBox="1"/>
          <p:nvPr/>
        </p:nvSpPr>
        <p:spPr bwMode="auto">
          <a:xfrm>
            <a:off x="8973761" y="2683606"/>
            <a:ext cx="1338640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F4D0D9C-312F-C7CE-8E94-2D6BE8F09299}"/>
              </a:ext>
            </a:extLst>
          </p:cNvPr>
          <p:cNvSpPr txBox="1"/>
          <p:nvPr/>
        </p:nvSpPr>
        <p:spPr bwMode="auto">
          <a:xfrm>
            <a:off x="6731907" y="3613881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526 </a:t>
            </a:r>
            <a:r>
              <a:rPr lang="zh-CN" altLang="en-US" sz="3600" b="1" dirty="0">
                <a:latin typeface="+mn-lt"/>
                <a:ea typeface="+mn-ea"/>
              </a:rPr>
              <a:t>－ </a:t>
            </a:r>
            <a:r>
              <a:rPr lang="en-US" altLang="zh-CN" sz="3600" b="1" dirty="0">
                <a:latin typeface="+mn-lt"/>
                <a:ea typeface="+mn-ea"/>
              </a:rPr>
              <a:t>0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CB76AD0-114D-47CC-3C50-E5187166D93B}"/>
              </a:ext>
            </a:extLst>
          </p:cNvPr>
          <p:cNvSpPr txBox="1"/>
          <p:nvPr/>
        </p:nvSpPr>
        <p:spPr bwMode="auto">
          <a:xfrm>
            <a:off x="8973761" y="3613881"/>
            <a:ext cx="1338640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526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20" name="图片 19" descr="E:\本地\1.日常\状元成才路人物图\公司画图\101.png101">
            <a:extLst>
              <a:ext uri="{FF2B5EF4-FFF2-40B4-BE49-F238E27FC236}">
                <a16:creationId xmlns:a16="http://schemas.microsoft.com/office/drawing/2014/main" id="{A392004E-4B01-6B64-BD1A-A51BD6D3AF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37" t="-4837" r="3545" b="67766"/>
          <a:stretch/>
        </p:blipFill>
        <p:spPr bwMode="auto">
          <a:xfrm>
            <a:off x="10463530" y="1487813"/>
            <a:ext cx="1157624" cy="1157624"/>
          </a:xfrm>
          <a:custGeom>
            <a:avLst/>
            <a:gdLst>
              <a:gd name="connsiteX0" fmla="*/ 828136 w 1656272"/>
              <a:gd name="connsiteY0" fmla="*/ 0 h 1656272"/>
              <a:gd name="connsiteX1" fmla="*/ 1656272 w 1656272"/>
              <a:gd name="connsiteY1" fmla="*/ 828136 h 1656272"/>
              <a:gd name="connsiteX2" fmla="*/ 828136 w 1656272"/>
              <a:gd name="connsiteY2" fmla="*/ 1656272 h 1656272"/>
              <a:gd name="connsiteX3" fmla="*/ 0 w 1656272"/>
              <a:gd name="connsiteY3" fmla="*/ 828136 h 1656272"/>
              <a:gd name="connsiteX4" fmla="*/ 828136 w 1656272"/>
              <a:gd name="connsiteY4" fmla="*/ 0 h 165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272" h="1656272">
                <a:moveTo>
                  <a:pt x="828136" y="0"/>
                </a:moveTo>
                <a:cubicBezTo>
                  <a:pt x="1285503" y="0"/>
                  <a:pt x="1656272" y="370769"/>
                  <a:pt x="1656272" y="828136"/>
                </a:cubicBezTo>
                <a:cubicBezTo>
                  <a:pt x="1656272" y="1285503"/>
                  <a:pt x="1285503" y="1656272"/>
                  <a:pt x="828136" y="1656272"/>
                </a:cubicBezTo>
                <a:cubicBezTo>
                  <a:pt x="370769" y="1656272"/>
                  <a:pt x="0" y="1285503"/>
                  <a:pt x="0" y="828136"/>
                </a:cubicBezTo>
                <a:cubicBezTo>
                  <a:pt x="0" y="370769"/>
                  <a:pt x="370769" y="0"/>
                  <a:pt x="828136" y="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5" name="对话气泡: 圆角矩形 10">
            <a:extLst>
              <a:ext uri="{FF2B5EF4-FFF2-40B4-BE49-F238E27FC236}">
                <a16:creationId xmlns:a16="http://schemas.microsoft.com/office/drawing/2014/main" id="{D8B59F7C-7154-C472-0B37-626BF5734CDF}"/>
              </a:ext>
            </a:extLst>
          </p:cNvPr>
          <p:cNvSpPr/>
          <p:nvPr/>
        </p:nvSpPr>
        <p:spPr>
          <a:xfrm>
            <a:off x="6646044" y="370004"/>
            <a:ext cx="3579043" cy="1298557"/>
          </a:xfrm>
          <a:prstGeom prst="wedgeRoundRectCallout">
            <a:avLst>
              <a:gd name="adj1" fmla="val 59365"/>
              <a:gd name="adj2" fmla="val 3311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你知道哪些有关于</a:t>
            </a:r>
            <a:r>
              <a:rPr lang="en-US" altLang="zh-CN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的运算规律？</a:t>
            </a:r>
          </a:p>
        </p:txBody>
      </p:sp>
    </p:spTree>
    <p:extLst>
      <p:ext uri="{BB962C8B-B14F-4D97-AF65-F5344CB8AC3E}">
        <p14:creationId xmlns:p14="http://schemas.microsoft.com/office/powerpoint/2010/main" val="358595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9" grpId="0" animBg="1"/>
      <p:bldP spid="60" grpId="0" animBg="1"/>
      <p:bldP spid="61" grpId="0" animBg="1"/>
      <p:bldP spid="24" grpId="0"/>
      <p:bldP spid="25" grpId="0"/>
      <p:bldP spid="26" grpId="0"/>
      <p:bldP spid="28" grpId="0"/>
      <p:bldP spid="36" grpId="0"/>
      <p:bldP spid="4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8">
            <a:extLst>
              <a:ext uri="{FF2B5EF4-FFF2-40B4-BE49-F238E27FC236}">
                <a16:creationId xmlns:a16="http://schemas.microsoft.com/office/drawing/2014/main" id="{07AC7F72-F413-4585-93C2-0F844E4054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7285" y="3063656"/>
            <a:ext cx="3812116" cy="1592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4267" b="1" dirty="0">
                <a:latin typeface="+mn-lt"/>
              </a:rPr>
              <a:t>0×21</a:t>
            </a:r>
            <a:r>
              <a:rPr lang="zh-CN" altLang="en-US" sz="4267" b="1" dirty="0">
                <a:latin typeface="+mn-lt"/>
              </a:rPr>
              <a:t>＝</a:t>
            </a:r>
            <a:endParaRPr lang="en-US" altLang="zh-CN" sz="4267" b="1" dirty="0">
              <a:latin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4267" b="1" dirty="0">
                <a:latin typeface="+mn-lt"/>
              </a:rPr>
              <a:t>0×1000</a:t>
            </a:r>
            <a:r>
              <a:rPr lang="zh-CN" altLang="en-US" sz="4267" b="1" dirty="0">
                <a:latin typeface="+mn-lt"/>
              </a:rPr>
              <a:t>＝</a:t>
            </a:r>
            <a:endParaRPr lang="en-US" altLang="zh-CN" sz="4267" b="1" dirty="0">
              <a:latin typeface="+mn-lt"/>
            </a:endParaRPr>
          </a:p>
        </p:txBody>
      </p:sp>
      <p:sp>
        <p:nvSpPr>
          <p:cNvPr id="11" name="TextBox 46">
            <a:extLst>
              <a:ext uri="{FF2B5EF4-FFF2-40B4-BE49-F238E27FC236}">
                <a16:creationId xmlns:a16="http://schemas.microsoft.com/office/drawing/2014/main" id="{A9B952F3-1E38-4B27-B941-F6FA5ACB3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8851" y="3103873"/>
            <a:ext cx="7620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267" b="1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4267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TextBox 46">
            <a:extLst>
              <a:ext uri="{FF2B5EF4-FFF2-40B4-BE49-F238E27FC236}">
                <a16:creationId xmlns:a16="http://schemas.microsoft.com/office/drawing/2014/main" id="{5D1E046C-6101-47CF-AB15-A180CCBA5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3895506"/>
            <a:ext cx="764117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267" b="1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4267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410" name="TextBox 4">
            <a:extLst>
              <a:ext uri="{FF2B5EF4-FFF2-40B4-BE49-F238E27FC236}">
                <a16:creationId xmlns:a16="http://schemas.microsoft.com/office/drawing/2014/main" id="{2B1E5AA3-DBC3-4755-92E5-D9A025B03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4641" y="1350805"/>
            <a:ext cx="10485487" cy="73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举例说一说为什么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乘任何数都是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9B5BF1B-7159-3FB8-9FFD-5EC49EB2E3A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84444FD6-60F8-C523-A41C-07F94C639C1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B59FC176-CF04-9AF8-AE88-0F74EAF905D4}"/>
                </a:ext>
              </a:extLst>
            </p:cNvPr>
            <p:cNvCxnSpPr>
              <a:endCxn id="15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D1AE77D-7FB7-5326-E634-2522BACF9FDF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>
            <a:extLst>
              <a:ext uri="{FF2B5EF4-FFF2-40B4-BE49-F238E27FC236}">
                <a16:creationId xmlns:a16="http://schemas.microsoft.com/office/drawing/2014/main" id="{3BFCC399-1B33-8D0B-E47A-A83B33901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B47BA3F-5F42-9654-9C13-44DF05A2ACFB}"/>
              </a:ext>
            </a:extLst>
          </p:cNvPr>
          <p:cNvSpPr/>
          <p:nvPr/>
        </p:nvSpPr>
        <p:spPr>
          <a:xfrm>
            <a:off x="1257300" y="3199101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A4E3082-073C-2AB3-DEB9-8C30C382D0C3}"/>
              </a:ext>
            </a:extLst>
          </p:cNvPr>
          <p:cNvSpPr/>
          <p:nvPr/>
        </p:nvSpPr>
        <p:spPr>
          <a:xfrm>
            <a:off x="1257300" y="4805650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12E8538-7281-EBB7-051F-456380FCCC12}"/>
              </a:ext>
            </a:extLst>
          </p:cNvPr>
          <p:cNvSpPr/>
          <p:nvPr/>
        </p:nvSpPr>
        <p:spPr>
          <a:xfrm>
            <a:off x="1257300" y="1584085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3" name="TextBox 4">
            <a:extLst>
              <a:ext uri="{FF2B5EF4-FFF2-40B4-BE49-F238E27FC236}">
                <a16:creationId xmlns:a16="http://schemas.microsoft.com/office/drawing/2014/main" id="{47B31EAE-2163-4DA9-960F-DF4739449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317" y="732367"/>
            <a:ext cx="3858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用竖式算一算。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553FC4D6-2A34-465D-91EE-42658C59D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1672168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304×2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51EB14FF-ABB6-4A17-949E-5D2004D3FB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3550" y="1672168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608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A1C6FB02-7843-4B03-BC1C-E5A17A05A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3287184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106×3</a:t>
            </a:r>
            <a:r>
              <a:rPr lang="zh-CN" altLang="en-US" sz="3200" b="1" dirty="0">
                <a:latin typeface="+mn-lt"/>
              </a:rPr>
              <a:t>＝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A6A62562-110A-4449-BFC8-4AED63783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489373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205×4</a:t>
            </a:r>
            <a:r>
              <a:rPr lang="zh-CN" altLang="en-US" sz="3200" b="1">
                <a:latin typeface="+mn-lt"/>
              </a:rPr>
              <a:t>＝</a:t>
            </a: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27584C0C-8F4A-44A6-B1C3-34F67AB316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2346326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340×2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6E309102-5BB7-444B-89D7-90248274E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3550" y="2346326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TextBox 20">
            <a:extLst>
              <a:ext uri="{FF2B5EF4-FFF2-40B4-BE49-F238E27FC236}">
                <a16:creationId xmlns:a16="http://schemas.microsoft.com/office/drawing/2014/main" id="{5A50C16E-4AF6-43BD-ADD2-E9D61AA06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3990975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160×3</a:t>
            </a:r>
            <a:r>
              <a:rPr lang="zh-CN" altLang="en-US" sz="3200" b="1" dirty="0">
                <a:latin typeface="+mn-lt"/>
              </a:rPr>
              <a:t>＝</a:t>
            </a:r>
          </a:p>
        </p:txBody>
      </p:sp>
      <p:sp>
        <p:nvSpPr>
          <p:cNvPr id="15" name="TextBox 21">
            <a:extLst>
              <a:ext uri="{FF2B5EF4-FFF2-40B4-BE49-F238E27FC236}">
                <a16:creationId xmlns:a16="http://schemas.microsoft.com/office/drawing/2014/main" id="{DF56443F-49A0-4481-85B3-2823E6C24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556789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250×4</a:t>
            </a:r>
            <a:r>
              <a:rPr lang="zh-CN" altLang="en-US" sz="3200" b="1">
                <a:latin typeface="+mn-lt"/>
              </a:rPr>
              <a:t>＝</a:t>
            </a:r>
          </a:p>
        </p:txBody>
      </p:sp>
      <p:grpSp>
        <p:nvGrpSpPr>
          <p:cNvPr id="27" name="组合 17">
            <a:extLst>
              <a:ext uri="{FF2B5EF4-FFF2-40B4-BE49-F238E27FC236}">
                <a16:creationId xmlns:a16="http://schemas.microsoft.com/office/drawing/2014/main" id="{8D372AAA-0CCC-F91F-C014-329C23AE172B}"/>
              </a:ext>
            </a:extLst>
          </p:cNvPr>
          <p:cNvGrpSpPr>
            <a:grpSpLocks/>
          </p:cNvGrpSpPr>
          <p:nvPr/>
        </p:nvGrpSpPr>
        <p:grpSpPr bwMode="auto">
          <a:xfrm>
            <a:off x="4834467" y="2269068"/>
            <a:ext cx="3536951" cy="1619251"/>
            <a:chOff x="875666" y="1991324"/>
            <a:chExt cx="2652394" cy="1214021"/>
          </a:xfrm>
        </p:grpSpPr>
        <p:sp>
          <p:nvSpPr>
            <p:cNvPr id="30" name="TextBox 36">
              <a:extLst>
                <a:ext uri="{FF2B5EF4-FFF2-40B4-BE49-F238E27FC236}">
                  <a16:creationId xmlns:a16="http://schemas.microsoft.com/office/drawing/2014/main" id="{D65D8C80-9CAA-673E-6D40-3A005E141183}"/>
                </a:ext>
              </a:extLst>
            </p:cNvPr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>
                  <a:latin typeface="+mn-lt"/>
                </a:rPr>
                <a:t>3  </a:t>
              </a:r>
              <a:r>
                <a:rPr lang="en-US" altLang="zh-CN" sz="3600" b="1" spc="800" dirty="0">
                  <a:latin typeface="+mn-lt"/>
                </a:rPr>
                <a:t>0  4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1" name="TextBox 38">
              <a:extLst>
                <a:ext uri="{FF2B5EF4-FFF2-40B4-BE49-F238E27FC236}">
                  <a16:creationId xmlns:a16="http://schemas.microsoft.com/office/drawing/2014/main" id="{EF7C4445-3F50-F9C8-006D-15C664B59C0E}"/>
                </a:ext>
              </a:extLst>
            </p:cNvPr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2" name="TextBox 39">
              <a:extLst>
                <a:ext uri="{FF2B5EF4-FFF2-40B4-BE49-F238E27FC236}">
                  <a16:creationId xmlns:a16="http://schemas.microsoft.com/office/drawing/2014/main" id="{EB38BBBB-E5E8-BD57-7226-E11BCAD14963}"/>
                </a:ext>
              </a:extLst>
            </p:cNvPr>
            <p:cNvSpPr txBox="1"/>
            <p:nvPr/>
          </p:nvSpPr>
          <p:spPr>
            <a:xfrm>
              <a:off x="2688572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930CACA7-3E8B-0F78-5855-2A1421667915}"/>
                </a:ext>
              </a:extLst>
            </p:cNvPr>
            <p:cNvCxnSpPr>
              <a:cxnSpLocks/>
            </p:cNvCxnSpPr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42">
            <a:extLst>
              <a:ext uri="{FF2B5EF4-FFF2-40B4-BE49-F238E27FC236}">
                <a16:creationId xmlns:a16="http://schemas.microsoft.com/office/drawing/2014/main" id="{22D58A0D-94EC-C195-ABF6-9B7BD843866D}"/>
              </a:ext>
            </a:extLst>
          </p:cNvPr>
          <p:cNvSpPr txBox="1"/>
          <p:nvPr/>
        </p:nvSpPr>
        <p:spPr>
          <a:xfrm>
            <a:off x="5723467" y="4030134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6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TextBox 42">
            <a:extLst>
              <a:ext uri="{FF2B5EF4-FFF2-40B4-BE49-F238E27FC236}">
                <a16:creationId xmlns:a16="http://schemas.microsoft.com/office/drawing/2014/main" id="{FAD79CBA-EF28-555B-5062-576B10C9BABF}"/>
              </a:ext>
            </a:extLst>
          </p:cNvPr>
          <p:cNvSpPr txBox="1"/>
          <p:nvPr/>
        </p:nvSpPr>
        <p:spPr>
          <a:xfrm>
            <a:off x="6526743" y="4030134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8" name="组合 17">
            <a:extLst>
              <a:ext uri="{FF2B5EF4-FFF2-40B4-BE49-F238E27FC236}">
                <a16:creationId xmlns:a16="http://schemas.microsoft.com/office/drawing/2014/main" id="{5C693D6D-7076-618C-41F8-4BFA89E79175}"/>
              </a:ext>
            </a:extLst>
          </p:cNvPr>
          <p:cNvGrpSpPr>
            <a:grpSpLocks/>
          </p:cNvGrpSpPr>
          <p:nvPr/>
        </p:nvGrpSpPr>
        <p:grpSpPr bwMode="auto">
          <a:xfrm>
            <a:off x="8504767" y="2269067"/>
            <a:ext cx="3536951" cy="2411632"/>
            <a:chOff x="875666" y="1991324"/>
            <a:chExt cx="2652394" cy="1808103"/>
          </a:xfrm>
        </p:grpSpPr>
        <p:sp>
          <p:nvSpPr>
            <p:cNvPr id="40" name="TextBox 45">
              <a:extLst>
                <a:ext uri="{FF2B5EF4-FFF2-40B4-BE49-F238E27FC236}">
                  <a16:creationId xmlns:a16="http://schemas.microsoft.com/office/drawing/2014/main" id="{410D7FE5-70A8-D7FE-5ADC-AA81B2BD95AE}"/>
                </a:ext>
              </a:extLst>
            </p:cNvPr>
            <p:cNvSpPr txBox="1"/>
            <p:nvPr/>
          </p:nvSpPr>
          <p:spPr>
            <a:xfrm>
              <a:off x="2673691" y="3314845"/>
              <a:ext cx="565082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1" name="TextBox 36">
              <a:extLst>
                <a:ext uri="{FF2B5EF4-FFF2-40B4-BE49-F238E27FC236}">
                  <a16:creationId xmlns:a16="http://schemas.microsoft.com/office/drawing/2014/main" id="{A1C4D7B2-002A-94C0-3B2B-E903D26A64CC}"/>
                </a:ext>
              </a:extLst>
            </p:cNvPr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>
                  <a:latin typeface="+mn-lt"/>
                </a:rPr>
                <a:t>3  </a:t>
              </a:r>
              <a:r>
                <a:rPr lang="en-US" altLang="zh-CN" sz="3600" b="1" spc="800" dirty="0">
                  <a:latin typeface="+mn-lt"/>
                </a:rPr>
                <a:t>4  0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2" name="TextBox 38">
              <a:extLst>
                <a:ext uri="{FF2B5EF4-FFF2-40B4-BE49-F238E27FC236}">
                  <a16:creationId xmlns:a16="http://schemas.microsoft.com/office/drawing/2014/main" id="{7956433E-BC24-B5C8-D96F-7245DAF08C2F}"/>
                </a:ext>
              </a:extLst>
            </p:cNvPr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0D915A8B-82E1-1EF0-2DB0-3C356AE3F4AA}"/>
                </a:ext>
              </a:extLst>
            </p:cNvPr>
            <p:cNvCxnSpPr>
              <a:cxnSpLocks/>
            </p:cNvCxnSpPr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2">
            <a:extLst>
              <a:ext uri="{FF2B5EF4-FFF2-40B4-BE49-F238E27FC236}">
                <a16:creationId xmlns:a16="http://schemas.microsoft.com/office/drawing/2014/main" id="{B44BDF0C-199A-9C3E-4FD8-3F65DF8E09D9}"/>
              </a:ext>
            </a:extLst>
          </p:cNvPr>
          <p:cNvSpPr txBox="1"/>
          <p:nvPr/>
        </p:nvSpPr>
        <p:spPr>
          <a:xfrm>
            <a:off x="9393767" y="4025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>
                <a:solidFill>
                  <a:srgbClr val="FF0000"/>
                </a:solidFill>
                <a:latin typeface="+mn-lt"/>
              </a:rPr>
              <a:t>6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TextBox 42">
            <a:extLst>
              <a:ext uri="{FF2B5EF4-FFF2-40B4-BE49-F238E27FC236}">
                <a16:creationId xmlns:a16="http://schemas.microsoft.com/office/drawing/2014/main" id="{B19A6ACE-7048-8075-B760-7FFC0F65A7CB}"/>
              </a:ext>
            </a:extLst>
          </p:cNvPr>
          <p:cNvSpPr txBox="1"/>
          <p:nvPr/>
        </p:nvSpPr>
        <p:spPr>
          <a:xfrm>
            <a:off x="101970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78B6428F-35F8-EA6B-0F33-E6B48B30812F}"/>
              </a:ext>
            </a:extLst>
          </p:cNvPr>
          <p:cNvCxnSpPr>
            <a:cxnSpLocks/>
          </p:cNvCxnSpPr>
          <p:nvPr/>
        </p:nvCxnSpPr>
        <p:spPr>
          <a:xfrm>
            <a:off x="10788116" y="2459080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54">
            <a:extLst>
              <a:ext uri="{FF2B5EF4-FFF2-40B4-BE49-F238E27FC236}">
                <a16:creationId xmlns:a16="http://schemas.microsoft.com/office/drawing/2014/main" id="{DEE4CAF1-116E-F437-59DC-1C05B395E036}"/>
              </a:ext>
            </a:extLst>
          </p:cNvPr>
          <p:cNvSpPr txBox="1"/>
          <p:nvPr/>
        </p:nvSpPr>
        <p:spPr>
          <a:xfrm>
            <a:off x="9898441" y="3424280"/>
            <a:ext cx="5651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1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sp>
        <p:nvSpPr>
          <p:cNvPr id="51" name="TextBox 42">
            <a:extLst>
              <a:ext uri="{FF2B5EF4-FFF2-40B4-BE49-F238E27FC236}">
                <a16:creationId xmlns:a16="http://schemas.microsoft.com/office/drawing/2014/main" id="{ADCC95C4-B5D0-2559-1063-84F5B3173F61}"/>
              </a:ext>
            </a:extLst>
          </p:cNvPr>
          <p:cNvSpPr txBox="1"/>
          <p:nvPr/>
        </p:nvSpPr>
        <p:spPr>
          <a:xfrm>
            <a:off x="109717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2" name="TextBox 45">
            <a:extLst>
              <a:ext uri="{FF2B5EF4-FFF2-40B4-BE49-F238E27FC236}">
                <a16:creationId xmlns:a16="http://schemas.microsoft.com/office/drawing/2014/main" id="{FF818A1C-F9CA-280E-870C-A0885AC1DA36}"/>
              </a:ext>
            </a:extLst>
          </p:cNvPr>
          <p:cNvSpPr txBox="1"/>
          <p:nvPr/>
        </p:nvSpPr>
        <p:spPr bwMode="auto">
          <a:xfrm>
            <a:off x="7232122" y="4030134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36" grpId="0"/>
      <p:bldP spid="37" grpId="0"/>
      <p:bldP spid="47" grpId="0"/>
      <p:bldP spid="48" grpId="0"/>
      <p:bldP spid="50" grpId="0"/>
      <p:bldP spid="51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FE643-289E-4EB6-0683-648C33DBE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26BFF58-BACA-4E18-1569-6E7D5F33F4F3}"/>
              </a:ext>
            </a:extLst>
          </p:cNvPr>
          <p:cNvSpPr/>
          <p:nvPr/>
        </p:nvSpPr>
        <p:spPr>
          <a:xfrm>
            <a:off x="1257300" y="3199101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C763F135-D364-4A06-12DA-A7E1C0ECD8F1}"/>
              </a:ext>
            </a:extLst>
          </p:cNvPr>
          <p:cNvSpPr/>
          <p:nvPr/>
        </p:nvSpPr>
        <p:spPr>
          <a:xfrm>
            <a:off x="1257300" y="4805650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81E7FAC-A838-3BEC-7BE5-CD2ADEB63DDD}"/>
              </a:ext>
            </a:extLst>
          </p:cNvPr>
          <p:cNvSpPr/>
          <p:nvPr/>
        </p:nvSpPr>
        <p:spPr>
          <a:xfrm>
            <a:off x="1257300" y="1584085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3" name="TextBox 4">
            <a:extLst>
              <a:ext uri="{FF2B5EF4-FFF2-40B4-BE49-F238E27FC236}">
                <a16:creationId xmlns:a16="http://schemas.microsoft.com/office/drawing/2014/main" id="{E5DDD3B0-51AC-27D9-6B2A-3D6D63050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317" y="732367"/>
            <a:ext cx="3858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用竖式算一算。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F17B8D01-2D03-5DC0-9F9E-C9E082460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1672168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304×2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52E5BC11-B6FC-3E50-9BD5-D612E35CB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3550" y="1672168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608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31D38200-E70F-C7C8-59D6-A6B35C9ED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3287184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106×3</a:t>
            </a:r>
            <a:r>
              <a:rPr lang="zh-CN" altLang="en-US" sz="3200" b="1" dirty="0">
                <a:latin typeface="+mn-lt"/>
              </a:rPr>
              <a:t>＝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02D23F27-5138-A10C-25C4-6F4DFA245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9900" y="3287184"/>
            <a:ext cx="11070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318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8FCC138F-4F3E-487B-7012-2806443D3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489373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205×4</a:t>
            </a:r>
            <a:r>
              <a:rPr lang="zh-CN" altLang="en-US" sz="3200" b="1">
                <a:latin typeface="+mn-lt"/>
              </a:rPr>
              <a:t>＝</a:t>
            </a: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2E33C5D9-1AA0-D7A3-33D6-40C8E2F90C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2346326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340×2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EC5FC7B1-7C04-6870-19D9-FD066057A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3550" y="2346326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TextBox 20">
            <a:extLst>
              <a:ext uri="{FF2B5EF4-FFF2-40B4-BE49-F238E27FC236}">
                <a16:creationId xmlns:a16="http://schemas.microsoft.com/office/drawing/2014/main" id="{BFC14C2C-1980-9A89-C53D-775637F360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3990975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160×3</a:t>
            </a:r>
            <a:r>
              <a:rPr lang="zh-CN" altLang="en-US" sz="3200" b="1" dirty="0">
                <a:latin typeface="+mn-lt"/>
              </a:rPr>
              <a:t>＝</a:t>
            </a: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3E07043C-4554-3555-791E-ABDAE1B0C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9900" y="3961342"/>
            <a:ext cx="11070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21">
            <a:extLst>
              <a:ext uri="{FF2B5EF4-FFF2-40B4-BE49-F238E27FC236}">
                <a16:creationId xmlns:a16="http://schemas.microsoft.com/office/drawing/2014/main" id="{32A95E16-17E0-110E-8F47-DBE7059B8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556789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250×4</a:t>
            </a:r>
            <a:r>
              <a:rPr lang="zh-CN" altLang="en-US" sz="3200" b="1">
                <a:latin typeface="+mn-lt"/>
              </a:rPr>
              <a:t>＝</a:t>
            </a:r>
          </a:p>
        </p:txBody>
      </p:sp>
      <p:grpSp>
        <p:nvGrpSpPr>
          <p:cNvPr id="27" name="组合 17">
            <a:extLst>
              <a:ext uri="{FF2B5EF4-FFF2-40B4-BE49-F238E27FC236}">
                <a16:creationId xmlns:a16="http://schemas.microsoft.com/office/drawing/2014/main" id="{4A56ECE1-ACF8-6AA1-3F4D-FFCF7B8F8AF8}"/>
              </a:ext>
            </a:extLst>
          </p:cNvPr>
          <p:cNvGrpSpPr>
            <a:grpSpLocks/>
          </p:cNvGrpSpPr>
          <p:nvPr/>
        </p:nvGrpSpPr>
        <p:grpSpPr bwMode="auto">
          <a:xfrm>
            <a:off x="4834467" y="2269068"/>
            <a:ext cx="3536951" cy="1619251"/>
            <a:chOff x="875666" y="1991324"/>
            <a:chExt cx="2652394" cy="1214021"/>
          </a:xfrm>
        </p:grpSpPr>
        <p:sp>
          <p:nvSpPr>
            <p:cNvPr id="30" name="TextBox 36">
              <a:extLst>
                <a:ext uri="{FF2B5EF4-FFF2-40B4-BE49-F238E27FC236}">
                  <a16:creationId xmlns:a16="http://schemas.microsoft.com/office/drawing/2014/main" id="{E65C63BF-8217-6120-7601-A6EA88CFCC71}"/>
                </a:ext>
              </a:extLst>
            </p:cNvPr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1  0  6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1" name="TextBox 38">
              <a:extLst>
                <a:ext uri="{FF2B5EF4-FFF2-40B4-BE49-F238E27FC236}">
                  <a16:creationId xmlns:a16="http://schemas.microsoft.com/office/drawing/2014/main" id="{D1015C4E-8516-201C-FBAE-A75A2AD2991A}"/>
                </a:ext>
              </a:extLst>
            </p:cNvPr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2" name="TextBox 39">
              <a:extLst>
                <a:ext uri="{FF2B5EF4-FFF2-40B4-BE49-F238E27FC236}">
                  <a16:creationId xmlns:a16="http://schemas.microsoft.com/office/drawing/2014/main" id="{4D2AC87D-101A-134D-3B79-1A542D0B9696}"/>
                </a:ext>
              </a:extLst>
            </p:cNvPr>
            <p:cNvSpPr txBox="1"/>
            <p:nvPr/>
          </p:nvSpPr>
          <p:spPr>
            <a:xfrm>
              <a:off x="2688572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3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4E475D84-DD9B-C388-AB87-EFAF3398B1B1}"/>
                </a:ext>
              </a:extLst>
            </p:cNvPr>
            <p:cNvCxnSpPr>
              <a:cxnSpLocks/>
            </p:cNvCxnSpPr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42">
            <a:extLst>
              <a:ext uri="{FF2B5EF4-FFF2-40B4-BE49-F238E27FC236}">
                <a16:creationId xmlns:a16="http://schemas.microsoft.com/office/drawing/2014/main" id="{B28CF3BE-24BC-7772-3AB7-5833A5AC1E39}"/>
              </a:ext>
            </a:extLst>
          </p:cNvPr>
          <p:cNvSpPr txBox="1"/>
          <p:nvPr/>
        </p:nvSpPr>
        <p:spPr>
          <a:xfrm>
            <a:off x="5723467" y="4034368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TextBox 42">
            <a:extLst>
              <a:ext uri="{FF2B5EF4-FFF2-40B4-BE49-F238E27FC236}">
                <a16:creationId xmlns:a16="http://schemas.microsoft.com/office/drawing/2014/main" id="{C00E1ED8-CC55-95AB-974D-F34C29B51EC6}"/>
              </a:ext>
            </a:extLst>
          </p:cNvPr>
          <p:cNvSpPr txBox="1"/>
          <p:nvPr/>
        </p:nvSpPr>
        <p:spPr>
          <a:xfrm>
            <a:off x="6526743" y="4034368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8" name="组合 17">
            <a:extLst>
              <a:ext uri="{FF2B5EF4-FFF2-40B4-BE49-F238E27FC236}">
                <a16:creationId xmlns:a16="http://schemas.microsoft.com/office/drawing/2014/main" id="{996DB912-C323-5CB9-0E10-52CE0260A3E6}"/>
              </a:ext>
            </a:extLst>
          </p:cNvPr>
          <p:cNvGrpSpPr>
            <a:grpSpLocks/>
          </p:cNvGrpSpPr>
          <p:nvPr/>
        </p:nvGrpSpPr>
        <p:grpSpPr bwMode="auto">
          <a:xfrm>
            <a:off x="8504767" y="2269067"/>
            <a:ext cx="3536951" cy="2411632"/>
            <a:chOff x="875666" y="1991324"/>
            <a:chExt cx="2652394" cy="1808103"/>
          </a:xfrm>
        </p:grpSpPr>
        <p:sp>
          <p:nvSpPr>
            <p:cNvPr id="40" name="TextBox 45">
              <a:extLst>
                <a:ext uri="{FF2B5EF4-FFF2-40B4-BE49-F238E27FC236}">
                  <a16:creationId xmlns:a16="http://schemas.microsoft.com/office/drawing/2014/main" id="{D5E92156-0AFD-B760-B334-58EB56DAB09F}"/>
                </a:ext>
              </a:extLst>
            </p:cNvPr>
            <p:cNvSpPr txBox="1"/>
            <p:nvPr/>
          </p:nvSpPr>
          <p:spPr>
            <a:xfrm>
              <a:off x="2673691" y="3314845"/>
              <a:ext cx="565082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1" name="TextBox 36">
              <a:extLst>
                <a:ext uri="{FF2B5EF4-FFF2-40B4-BE49-F238E27FC236}">
                  <a16:creationId xmlns:a16="http://schemas.microsoft.com/office/drawing/2014/main" id="{85496AA3-9A98-8587-574B-CEEBDC99F0A7}"/>
                </a:ext>
              </a:extLst>
            </p:cNvPr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1  6  0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2" name="TextBox 38">
              <a:extLst>
                <a:ext uri="{FF2B5EF4-FFF2-40B4-BE49-F238E27FC236}">
                  <a16:creationId xmlns:a16="http://schemas.microsoft.com/office/drawing/2014/main" id="{76212158-7C59-07E8-9283-0A355AC903D6}"/>
                </a:ext>
              </a:extLst>
            </p:cNvPr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3" name="TextBox 39">
              <a:extLst>
                <a:ext uri="{FF2B5EF4-FFF2-40B4-BE49-F238E27FC236}">
                  <a16:creationId xmlns:a16="http://schemas.microsoft.com/office/drawing/2014/main" id="{1A2A07FC-9C55-407B-3388-CD6A9647DDCB}"/>
                </a:ext>
              </a:extLst>
            </p:cNvPr>
            <p:cNvSpPr txBox="1"/>
            <p:nvPr/>
          </p:nvSpPr>
          <p:spPr>
            <a:xfrm>
              <a:off x="2136189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3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A13986A2-D213-8231-9FE1-725E1A3836F8}"/>
                </a:ext>
              </a:extLst>
            </p:cNvPr>
            <p:cNvCxnSpPr>
              <a:cxnSpLocks/>
            </p:cNvCxnSpPr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2">
            <a:extLst>
              <a:ext uri="{FF2B5EF4-FFF2-40B4-BE49-F238E27FC236}">
                <a16:creationId xmlns:a16="http://schemas.microsoft.com/office/drawing/2014/main" id="{18B047CF-54E1-A93D-8D65-6846FD0808EF}"/>
              </a:ext>
            </a:extLst>
          </p:cNvPr>
          <p:cNvSpPr txBox="1"/>
          <p:nvPr/>
        </p:nvSpPr>
        <p:spPr>
          <a:xfrm>
            <a:off x="9393767" y="4025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TextBox 42">
            <a:extLst>
              <a:ext uri="{FF2B5EF4-FFF2-40B4-BE49-F238E27FC236}">
                <a16:creationId xmlns:a16="http://schemas.microsoft.com/office/drawing/2014/main" id="{501743C3-E9A9-37BA-8DC0-2A557B33C720}"/>
              </a:ext>
            </a:extLst>
          </p:cNvPr>
          <p:cNvSpPr txBox="1"/>
          <p:nvPr/>
        </p:nvSpPr>
        <p:spPr>
          <a:xfrm>
            <a:off x="101970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CEA3CD2D-A520-3BCF-AF10-32AE9CB1607A}"/>
              </a:ext>
            </a:extLst>
          </p:cNvPr>
          <p:cNvCxnSpPr>
            <a:cxnSpLocks/>
          </p:cNvCxnSpPr>
          <p:nvPr/>
        </p:nvCxnSpPr>
        <p:spPr>
          <a:xfrm>
            <a:off x="10788116" y="2459080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54">
            <a:extLst>
              <a:ext uri="{FF2B5EF4-FFF2-40B4-BE49-F238E27FC236}">
                <a16:creationId xmlns:a16="http://schemas.microsoft.com/office/drawing/2014/main" id="{71F86B0E-36AA-D6B4-6520-F2AA40C944BD}"/>
              </a:ext>
            </a:extLst>
          </p:cNvPr>
          <p:cNvSpPr txBox="1"/>
          <p:nvPr/>
        </p:nvSpPr>
        <p:spPr>
          <a:xfrm>
            <a:off x="9898441" y="3424280"/>
            <a:ext cx="5651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1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sp>
        <p:nvSpPr>
          <p:cNvPr id="51" name="TextBox 42">
            <a:extLst>
              <a:ext uri="{FF2B5EF4-FFF2-40B4-BE49-F238E27FC236}">
                <a16:creationId xmlns:a16="http://schemas.microsoft.com/office/drawing/2014/main" id="{B89E3332-7743-79FB-5EE7-3AEFB2C29D62}"/>
              </a:ext>
            </a:extLst>
          </p:cNvPr>
          <p:cNvSpPr txBox="1"/>
          <p:nvPr/>
        </p:nvSpPr>
        <p:spPr>
          <a:xfrm>
            <a:off x="109717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2" name="TextBox 45">
            <a:extLst>
              <a:ext uri="{FF2B5EF4-FFF2-40B4-BE49-F238E27FC236}">
                <a16:creationId xmlns:a16="http://schemas.microsoft.com/office/drawing/2014/main" id="{A0B3C585-8719-32CB-DDD4-E8BCD40C32E9}"/>
              </a:ext>
            </a:extLst>
          </p:cNvPr>
          <p:cNvSpPr txBox="1"/>
          <p:nvPr/>
        </p:nvSpPr>
        <p:spPr bwMode="auto">
          <a:xfrm>
            <a:off x="7232122" y="4034368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38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36" grpId="0"/>
      <p:bldP spid="37" grpId="0"/>
      <p:bldP spid="47" grpId="0"/>
      <p:bldP spid="48" grpId="0"/>
      <p:bldP spid="50" grpId="0"/>
      <p:bldP spid="51" grpId="0"/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42C84-1C62-8C17-48D4-2882C192B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F60FCD85-6A8F-E7AA-ABCC-FFB7A3CBA98D}"/>
              </a:ext>
            </a:extLst>
          </p:cNvPr>
          <p:cNvSpPr/>
          <p:nvPr/>
        </p:nvSpPr>
        <p:spPr>
          <a:xfrm>
            <a:off x="1257300" y="3199101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2CCCB6D4-E5B4-242E-6613-F4DD027DA6D2}"/>
              </a:ext>
            </a:extLst>
          </p:cNvPr>
          <p:cNvSpPr/>
          <p:nvPr/>
        </p:nvSpPr>
        <p:spPr>
          <a:xfrm>
            <a:off x="1257300" y="4805650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666C0CE-32E0-86CD-8846-6928710DF792}"/>
              </a:ext>
            </a:extLst>
          </p:cNvPr>
          <p:cNvSpPr/>
          <p:nvPr/>
        </p:nvSpPr>
        <p:spPr>
          <a:xfrm>
            <a:off x="1257300" y="1584085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3" name="TextBox 4">
            <a:extLst>
              <a:ext uri="{FF2B5EF4-FFF2-40B4-BE49-F238E27FC236}">
                <a16:creationId xmlns:a16="http://schemas.microsoft.com/office/drawing/2014/main" id="{7553E2E4-33A3-65D7-B411-84E1132C83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317" y="732367"/>
            <a:ext cx="3858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用竖式算一算。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7CA1AC72-F86A-1CA0-6E02-42D6EE3B9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1672168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304×2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16BF5679-0704-6E90-9718-64453D116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3550" y="1672168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608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02E7D484-7D21-2E49-A652-F7CC1F143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3287184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106×3</a:t>
            </a:r>
            <a:r>
              <a:rPr lang="zh-CN" altLang="en-US" sz="3200" b="1" dirty="0">
                <a:latin typeface="+mn-lt"/>
              </a:rPr>
              <a:t>＝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CF9128C3-B64D-C89F-1A7E-C623EFCFBC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9900" y="3287184"/>
            <a:ext cx="11070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318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485F331B-ADDD-6199-9410-62C592D33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489373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205×4</a:t>
            </a:r>
            <a:r>
              <a:rPr lang="zh-CN" altLang="en-US" sz="3200" b="1">
                <a:latin typeface="+mn-lt"/>
              </a:rPr>
              <a:t>＝</a:t>
            </a: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29BD79B0-C38D-A8A2-5E64-D5143B730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5451" y="4893733"/>
            <a:ext cx="15345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820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AB2BAAA4-8BDB-C48D-F226-82274A54D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2346326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340×2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21F75DFC-CE2F-2C41-0DB6-6680F3B76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3550" y="2346326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TextBox 20">
            <a:extLst>
              <a:ext uri="{FF2B5EF4-FFF2-40B4-BE49-F238E27FC236}">
                <a16:creationId xmlns:a16="http://schemas.microsoft.com/office/drawing/2014/main" id="{5C1DFDFD-E964-DE55-6181-47B592552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3990975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160×3</a:t>
            </a:r>
            <a:r>
              <a:rPr lang="zh-CN" altLang="en-US" sz="3200" b="1" dirty="0">
                <a:latin typeface="+mn-lt"/>
              </a:rPr>
              <a:t>＝</a:t>
            </a: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2DCF48E3-1D84-411F-423A-31F229FDC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9900" y="3961342"/>
            <a:ext cx="11070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21">
            <a:extLst>
              <a:ext uri="{FF2B5EF4-FFF2-40B4-BE49-F238E27FC236}">
                <a16:creationId xmlns:a16="http://schemas.microsoft.com/office/drawing/2014/main" id="{0D32F02C-0127-BA90-E590-D7000E412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9267" y="556789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250×4</a:t>
            </a:r>
            <a:r>
              <a:rPr lang="zh-CN" altLang="en-US" sz="3200" b="1">
                <a:latin typeface="+mn-lt"/>
              </a:rPr>
              <a:t>＝</a:t>
            </a:r>
          </a:p>
        </p:txBody>
      </p:sp>
      <p:sp>
        <p:nvSpPr>
          <p:cNvPr id="19" name="TextBox 25">
            <a:extLst>
              <a:ext uri="{FF2B5EF4-FFF2-40B4-BE49-F238E27FC236}">
                <a16:creationId xmlns:a16="http://schemas.microsoft.com/office/drawing/2014/main" id="{7270ABF1-F8BD-646C-EA84-DB7FB49F1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5451" y="5567893"/>
            <a:ext cx="15345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1000</a:t>
            </a:r>
            <a:endParaRPr lang="zh-CN" altLang="en-US" sz="3200" b="1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7" name="组合 17">
            <a:extLst>
              <a:ext uri="{FF2B5EF4-FFF2-40B4-BE49-F238E27FC236}">
                <a16:creationId xmlns:a16="http://schemas.microsoft.com/office/drawing/2014/main" id="{1D7E2A8F-6859-EEEA-9559-E46A0DF77B92}"/>
              </a:ext>
            </a:extLst>
          </p:cNvPr>
          <p:cNvGrpSpPr>
            <a:grpSpLocks/>
          </p:cNvGrpSpPr>
          <p:nvPr/>
        </p:nvGrpSpPr>
        <p:grpSpPr bwMode="auto">
          <a:xfrm>
            <a:off x="4834467" y="2269068"/>
            <a:ext cx="3536951" cy="1619251"/>
            <a:chOff x="875666" y="1991324"/>
            <a:chExt cx="2652394" cy="1214021"/>
          </a:xfrm>
        </p:grpSpPr>
        <p:sp>
          <p:nvSpPr>
            <p:cNvPr id="30" name="TextBox 36">
              <a:extLst>
                <a:ext uri="{FF2B5EF4-FFF2-40B4-BE49-F238E27FC236}">
                  <a16:creationId xmlns:a16="http://schemas.microsoft.com/office/drawing/2014/main" id="{5DA1C700-6A7A-7CB4-130E-6976A2DEE259}"/>
                </a:ext>
              </a:extLst>
            </p:cNvPr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2  0  5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1" name="TextBox 38">
              <a:extLst>
                <a:ext uri="{FF2B5EF4-FFF2-40B4-BE49-F238E27FC236}">
                  <a16:creationId xmlns:a16="http://schemas.microsoft.com/office/drawing/2014/main" id="{6CA95274-41FF-AE7A-A0AD-EF75CF90D9FF}"/>
                </a:ext>
              </a:extLst>
            </p:cNvPr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2" name="TextBox 39">
              <a:extLst>
                <a:ext uri="{FF2B5EF4-FFF2-40B4-BE49-F238E27FC236}">
                  <a16:creationId xmlns:a16="http://schemas.microsoft.com/office/drawing/2014/main" id="{C7310181-1F64-4EB0-D775-2CA76576DCA4}"/>
                </a:ext>
              </a:extLst>
            </p:cNvPr>
            <p:cNvSpPr txBox="1"/>
            <p:nvPr/>
          </p:nvSpPr>
          <p:spPr>
            <a:xfrm>
              <a:off x="2688572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4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D242ED3F-950A-3A43-A63C-0FB88E350C00}"/>
                </a:ext>
              </a:extLst>
            </p:cNvPr>
            <p:cNvCxnSpPr>
              <a:cxnSpLocks/>
            </p:cNvCxnSpPr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42">
            <a:extLst>
              <a:ext uri="{FF2B5EF4-FFF2-40B4-BE49-F238E27FC236}">
                <a16:creationId xmlns:a16="http://schemas.microsoft.com/office/drawing/2014/main" id="{C2D2551B-D26C-6913-6227-4B97A68F8F2D}"/>
              </a:ext>
            </a:extLst>
          </p:cNvPr>
          <p:cNvSpPr txBox="1"/>
          <p:nvPr/>
        </p:nvSpPr>
        <p:spPr>
          <a:xfrm>
            <a:off x="5723467" y="4025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TextBox 42">
            <a:extLst>
              <a:ext uri="{FF2B5EF4-FFF2-40B4-BE49-F238E27FC236}">
                <a16:creationId xmlns:a16="http://schemas.microsoft.com/office/drawing/2014/main" id="{898AA592-BFFB-D7A4-36A6-7E621F74A038}"/>
              </a:ext>
            </a:extLst>
          </p:cNvPr>
          <p:cNvSpPr txBox="1"/>
          <p:nvPr/>
        </p:nvSpPr>
        <p:spPr>
          <a:xfrm>
            <a:off x="65267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8" name="组合 17">
            <a:extLst>
              <a:ext uri="{FF2B5EF4-FFF2-40B4-BE49-F238E27FC236}">
                <a16:creationId xmlns:a16="http://schemas.microsoft.com/office/drawing/2014/main" id="{AE7A785B-8C28-1B53-7121-DA47DC876BC8}"/>
              </a:ext>
            </a:extLst>
          </p:cNvPr>
          <p:cNvGrpSpPr>
            <a:grpSpLocks/>
          </p:cNvGrpSpPr>
          <p:nvPr/>
        </p:nvGrpSpPr>
        <p:grpSpPr bwMode="auto">
          <a:xfrm>
            <a:off x="8504767" y="2269067"/>
            <a:ext cx="3536951" cy="2411632"/>
            <a:chOff x="875666" y="1991324"/>
            <a:chExt cx="2652394" cy="1808103"/>
          </a:xfrm>
        </p:grpSpPr>
        <p:sp>
          <p:nvSpPr>
            <p:cNvPr id="40" name="TextBox 45">
              <a:extLst>
                <a:ext uri="{FF2B5EF4-FFF2-40B4-BE49-F238E27FC236}">
                  <a16:creationId xmlns:a16="http://schemas.microsoft.com/office/drawing/2014/main" id="{6AD332BF-AF72-0544-CCF6-DD45F3EE217A}"/>
                </a:ext>
              </a:extLst>
            </p:cNvPr>
            <p:cNvSpPr txBox="1"/>
            <p:nvPr/>
          </p:nvSpPr>
          <p:spPr>
            <a:xfrm>
              <a:off x="2673691" y="3314845"/>
              <a:ext cx="565082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1" name="TextBox 36">
              <a:extLst>
                <a:ext uri="{FF2B5EF4-FFF2-40B4-BE49-F238E27FC236}">
                  <a16:creationId xmlns:a16="http://schemas.microsoft.com/office/drawing/2014/main" id="{D463053C-DC3E-1D83-493E-BD153C17F96C}"/>
                </a:ext>
              </a:extLst>
            </p:cNvPr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2  5  0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2" name="TextBox 38">
              <a:extLst>
                <a:ext uri="{FF2B5EF4-FFF2-40B4-BE49-F238E27FC236}">
                  <a16:creationId xmlns:a16="http://schemas.microsoft.com/office/drawing/2014/main" id="{C41DA8DE-4EAB-1DE4-91BC-AE131D52FBB3}"/>
                </a:ext>
              </a:extLst>
            </p:cNvPr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3" name="TextBox 39">
              <a:extLst>
                <a:ext uri="{FF2B5EF4-FFF2-40B4-BE49-F238E27FC236}">
                  <a16:creationId xmlns:a16="http://schemas.microsoft.com/office/drawing/2014/main" id="{F199F741-C3B5-9786-3BB6-E3023E9EB9C7}"/>
                </a:ext>
              </a:extLst>
            </p:cNvPr>
            <p:cNvSpPr txBox="1"/>
            <p:nvPr/>
          </p:nvSpPr>
          <p:spPr>
            <a:xfrm>
              <a:off x="2136189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4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315F3968-9516-2E33-2628-9E996BF8C7CD}"/>
                </a:ext>
              </a:extLst>
            </p:cNvPr>
            <p:cNvCxnSpPr>
              <a:cxnSpLocks/>
            </p:cNvCxnSpPr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2">
            <a:extLst>
              <a:ext uri="{FF2B5EF4-FFF2-40B4-BE49-F238E27FC236}">
                <a16:creationId xmlns:a16="http://schemas.microsoft.com/office/drawing/2014/main" id="{6465DBFC-7816-8F7F-36DF-20A7D3BAD72A}"/>
              </a:ext>
            </a:extLst>
          </p:cNvPr>
          <p:cNvSpPr txBox="1"/>
          <p:nvPr/>
        </p:nvSpPr>
        <p:spPr>
          <a:xfrm>
            <a:off x="9393767" y="4025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TextBox 42">
            <a:extLst>
              <a:ext uri="{FF2B5EF4-FFF2-40B4-BE49-F238E27FC236}">
                <a16:creationId xmlns:a16="http://schemas.microsoft.com/office/drawing/2014/main" id="{9A5FA93D-3E83-9C89-91D8-EA3A3DFB7075}"/>
              </a:ext>
            </a:extLst>
          </p:cNvPr>
          <p:cNvSpPr txBox="1"/>
          <p:nvPr/>
        </p:nvSpPr>
        <p:spPr>
          <a:xfrm>
            <a:off x="101970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C57ABA68-93CA-C609-AA02-3E871805A688}"/>
              </a:ext>
            </a:extLst>
          </p:cNvPr>
          <p:cNvCxnSpPr>
            <a:cxnSpLocks/>
          </p:cNvCxnSpPr>
          <p:nvPr/>
        </p:nvCxnSpPr>
        <p:spPr>
          <a:xfrm>
            <a:off x="10788116" y="2459080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54">
            <a:extLst>
              <a:ext uri="{FF2B5EF4-FFF2-40B4-BE49-F238E27FC236}">
                <a16:creationId xmlns:a16="http://schemas.microsoft.com/office/drawing/2014/main" id="{C1DC20CE-B730-3216-B8BC-2D635C496DFB}"/>
              </a:ext>
            </a:extLst>
          </p:cNvPr>
          <p:cNvSpPr txBox="1"/>
          <p:nvPr/>
        </p:nvSpPr>
        <p:spPr>
          <a:xfrm>
            <a:off x="9898441" y="3424280"/>
            <a:ext cx="5651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2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sp>
        <p:nvSpPr>
          <p:cNvPr id="51" name="TextBox 42">
            <a:extLst>
              <a:ext uri="{FF2B5EF4-FFF2-40B4-BE49-F238E27FC236}">
                <a16:creationId xmlns:a16="http://schemas.microsoft.com/office/drawing/2014/main" id="{30EA6A82-2CBD-D520-4CC2-CE11D06BCC38}"/>
              </a:ext>
            </a:extLst>
          </p:cNvPr>
          <p:cNvSpPr txBox="1"/>
          <p:nvPr/>
        </p:nvSpPr>
        <p:spPr>
          <a:xfrm>
            <a:off x="109717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2" name="TextBox 45">
            <a:extLst>
              <a:ext uri="{FF2B5EF4-FFF2-40B4-BE49-F238E27FC236}">
                <a16:creationId xmlns:a16="http://schemas.microsoft.com/office/drawing/2014/main" id="{1A5A4DB5-9EA8-50F1-A732-CE1FBCAEC9E3}"/>
              </a:ext>
            </a:extLst>
          </p:cNvPr>
          <p:cNvSpPr txBox="1"/>
          <p:nvPr/>
        </p:nvSpPr>
        <p:spPr bwMode="auto">
          <a:xfrm>
            <a:off x="7232122" y="4034368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TextBox 42">
            <a:extLst>
              <a:ext uri="{FF2B5EF4-FFF2-40B4-BE49-F238E27FC236}">
                <a16:creationId xmlns:a16="http://schemas.microsoft.com/office/drawing/2014/main" id="{61A8674E-C58D-416A-EF88-0CACB6784BFD}"/>
              </a:ext>
            </a:extLst>
          </p:cNvPr>
          <p:cNvSpPr txBox="1"/>
          <p:nvPr/>
        </p:nvSpPr>
        <p:spPr>
          <a:xfrm>
            <a:off x="8619067" y="4025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929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36" grpId="0"/>
      <p:bldP spid="37" grpId="0"/>
      <p:bldP spid="47" grpId="0"/>
      <p:bldP spid="48" grpId="0"/>
      <p:bldP spid="50" grpId="0"/>
      <p:bldP spid="51" grpId="0"/>
      <p:bldP spid="52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>
            <a:extLst>
              <a:ext uri="{FF2B5EF4-FFF2-40B4-BE49-F238E27FC236}">
                <a16:creationId xmlns:a16="http://schemas.microsoft.com/office/drawing/2014/main" id="{FDA3CD24-DCFF-4F07-871E-B6A6C55BF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1" y="694267"/>
            <a:ext cx="39264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小狗送信。</a:t>
            </a:r>
          </a:p>
        </p:txBody>
      </p:sp>
      <p:pic>
        <p:nvPicPr>
          <p:cNvPr id="16387" name="图片 26" descr="7.png">
            <a:extLst>
              <a:ext uri="{FF2B5EF4-FFF2-40B4-BE49-F238E27FC236}">
                <a16:creationId xmlns:a16="http://schemas.microsoft.com/office/drawing/2014/main" id="{A0632ABA-7419-405F-B8B6-5466BFB72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0" y="1308101"/>
            <a:ext cx="6197600" cy="466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ED4FC459-23E2-4CED-99BD-1B030EDE60A0}"/>
              </a:ext>
            </a:extLst>
          </p:cNvPr>
          <p:cNvCxnSpPr/>
          <p:nvPr/>
        </p:nvCxnSpPr>
        <p:spPr>
          <a:xfrm>
            <a:off x="8102601" y="1900767"/>
            <a:ext cx="1665817" cy="0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0C43BC5D-35DD-404A-AA57-6BDA6F62F346}"/>
              </a:ext>
            </a:extLst>
          </p:cNvPr>
          <p:cNvCxnSpPr>
            <a:cxnSpLocks/>
          </p:cNvCxnSpPr>
          <p:nvPr/>
        </p:nvCxnSpPr>
        <p:spPr>
          <a:xfrm flipH="1">
            <a:off x="8070850" y="2103967"/>
            <a:ext cx="1665816" cy="0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8">
            <a:extLst>
              <a:ext uri="{FF2B5EF4-FFF2-40B4-BE49-F238E27FC236}">
                <a16:creationId xmlns:a16="http://schemas.microsoft.com/office/drawing/2014/main" id="{37C6D1B6-0E95-44AF-BC7C-C4722C706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3200" y="4472518"/>
            <a:ext cx="5588000" cy="8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4267" b="1" dirty="0">
                <a:solidFill>
                  <a:srgbClr val="FF0000"/>
                </a:solidFill>
                <a:latin typeface="+mn-lt"/>
              </a:rPr>
              <a:t>150×2</a:t>
            </a:r>
            <a:r>
              <a:rPr lang="zh-CN" altLang="en-US" sz="4267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267" b="1" dirty="0">
                <a:solidFill>
                  <a:srgbClr val="FF0000"/>
                </a:solidFill>
                <a:latin typeface="+mn-lt"/>
              </a:rPr>
              <a:t>300</a:t>
            </a:r>
            <a:r>
              <a:rPr lang="zh-CN" altLang="en-US" sz="4267" b="1" dirty="0">
                <a:solidFill>
                  <a:srgbClr val="FF0000"/>
                </a:solidFill>
                <a:latin typeface="+mn-lt"/>
              </a:rPr>
              <a:t>（米）</a:t>
            </a:r>
            <a:endParaRPr lang="en-US" altLang="zh-CN" sz="4267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391" name="TextBox 4">
            <a:extLst>
              <a:ext uri="{FF2B5EF4-FFF2-40B4-BE49-F238E27FC236}">
                <a16:creationId xmlns:a16="http://schemas.microsoft.com/office/drawing/2014/main" id="{7056D46A-003B-4F74-B08D-845E75395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433" y="1536700"/>
            <a:ext cx="5342467" cy="21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006475" indent="-10064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-1080000"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）小狗从邮局出发给狐狸送信，往返至少需要走多少米？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8">
            <a:extLst>
              <a:ext uri="{FF2B5EF4-FFF2-40B4-BE49-F238E27FC236}">
                <a16:creationId xmlns:a16="http://schemas.microsoft.com/office/drawing/2014/main" id="{5D07C35A-C701-49E3-BE39-1B1D207A6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317" y="4582584"/>
            <a:ext cx="6678083" cy="8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4267" b="1" dirty="0">
                <a:solidFill>
                  <a:srgbClr val="FF0000"/>
                </a:solidFill>
                <a:latin typeface="+mn-lt"/>
              </a:rPr>
              <a:t>150 </a:t>
            </a:r>
            <a:r>
              <a:rPr lang="zh-CN" altLang="en-US" sz="4267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4267" b="1" dirty="0">
                <a:solidFill>
                  <a:srgbClr val="FF0000"/>
                </a:solidFill>
                <a:latin typeface="+mn-lt"/>
              </a:rPr>
              <a:t>180×2</a:t>
            </a:r>
            <a:r>
              <a:rPr lang="zh-CN" altLang="en-US" sz="4267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267" b="1" dirty="0">
                <a:solidFill>
                  <a:srgbClr val="FF0000"/>
                </a:solidFill>
                <a:latin typeface="+mn-lt"/>
              </a:rPr>
              <a:t>510</a:t>
            </a:r>
            <a:r>
              <a:rPr lang="zh-CN" altLang="en-US" sz="4267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4267" b="1" dirty="0">
                <a:solidFill>
                  <a:srgbClr val="FF0000"/>
                </a:solidFill>
                <a:latin typeface="+mn-ea"/>
                <a:ea typeface="+mn-ea"/>
              </a:rPr>
              <a:t>米</a:t>
            </a:r>
            <a:r>
              <a:rPr lang="zh-CN" altLang="en-US" sz="4267" b="1" dirty="0">
                <a:solidFill>
                  <a:srgbClr val="FF0000"/>
                </a:solidFill>
                <a:latin typeface="+mn-lt"/>
              </a:rPr>
              <a:t>）</a:t>
            </a:r>
            <a:endParaRPr lang="en-US" altLang="zh-CN" sz="4267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7411" name="图片 26" descr="7.png">
            <a:extLst>
              <a:ext uri="{FF2B5EF4-FFF2-40B4-BE49-F238E27FC236}">
                <a16:creationId xmlns:a16="http://schemas.microsoft.com/office/drawing/2014/main" id="{7C9516F9-2D07-4CB8-86BD-987B45B48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0" y="1308101"/>
            <a:ext cx="6197600" cy="466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DDBDD4BA-1144-4928-945B-E5AF7AB40F09}"/>
              </a:ext>
            </a:extLst>
          </p:cNvPr>
          <p:cNvCxnSpPr/>
          <p:nvPr/>
        </p:nvCxnSpPr>
        <p:spPr>
          <a:xfrm>
            <a:off x="8132234" y="2103967"/>
            <a:ext cx="1665817" cy="0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66B3FF76-1E0F-4082-B8BF-E22876C66050}"/>
              </a:ext>
            </a:extLst>
          </p:cNvPr>
          <p:cNvCxnSpPr>
            <a:cxnSpLocks/>
          </p:cNvCxnSpPr>
          <p:nvPr/>
        </p:nvCxnSpPr>
        <p:spPr>
          <a:xfrm flipH="1">
            <a:off x="9605434" y="2844801"/>
            <a:ext cx="920751" cy="2112433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16DB9603-698A-4070-968C-F16D2DA2284F}"/>
              </a:ext>
            </a:extLst>
          </p:cNvPr>
          <p:cNvCxnSpPr>
            <a:cxnSpLocks/>
          </p:cNvCxnSpPr>
          <p:nvPr/>
        </p:nvCxnSpPr>
        <p:spPr>
          <a:xfrm flipH="1" flipV="1">
            <a:off x="7116234" y="2906185"/>
            <a:ext cx="986367" cy="2203449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5" name="TextBox 4">
            <a:extLst>
              <a:ext uri="{FF2B5EF4-FFF2-40B4-BE49-F238E27FC236}">
                <a16:creationId xmlns:a16="http://schemas.microsoft.com/office/drawing/2014/main" id="{D1AAD13E-8E60-4259-9164-EEFE55A0C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684" y="1028700"/>
            <a:ext cx="5842000" cy="289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1006475" indent="-1080000">
              <a:lnSpc>
                <a:spcPct val="130000"/>
              </a:lnSpc>
              <a:defRPr sz="36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）小狗先给狐狸送信，再给松鼠送信，然后回到邮局，至少需要走多少米？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>
            <a:extLst>
              <a:ext uri="{FF2B5EF4-FFF2-40B4-BE49-F238E27FC236}">
                <a16:creationId xmlns:a16="http://schemas.microsoft.com/office/drawing/2014/main" id="{3181776D-520F-47A6-BA78-211259609D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5288" y="3297405"/>
            <a:ext cx="37507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105×6         600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448D4A8-AD97-45FC-8ED0-8845FD9F99A6}"/>
              </a:ext>
            </a:extLst>
          </p:cNvPr>
          <p:cNvSpPr/>
          <p:nvPr/>
        </p:nvSpPr>
        <p:spPr bwMode="auto">
          <a:xfrm>
            <a:off x="2648986" y="3260570"/>
            <a:ext cx="720000" cy="7200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/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3C6D4FB6-23EA-4892-A606-8F2AE0596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9305" y="3297405"/>
            <a:ext cx="39010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190×5         1000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333C049-AD28-4F68-9266-9E38F7FF80F2}"/>
              </a:ext>
            </a:extLst>
          </p:cNvPr>
          <p:cNvSpPr/>
          <p:nvPr/>
        </p:nvSpPr>
        <p:spPr bwMode="auto">
          <a:xfrm>
            <a:off x="6423003" y="3260570"/>
            <a:ext cx="720000" cy="7200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/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id="{DDBB05BD-649E-4B7F-AE68-05A1E2A1F9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8138" y="3297405"/>
            <a:ext cx="37507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140×7         980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5F08B0C-65B1-4B54-B7E1-7497ACA81189}"/>
              </a:ext>
            </a:extLst>
          </p:cNvPr>
          <p:cNvSpPr/>
          <p:nvPr/>
        </p:nvSpPr>
        <p:spPr bwMode="auto">
          <a:xfrm>
            <a:off x="10211836" y="3260570"/>
            <a:ext cx="720000" cy="7200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E161AA9F-6CF9-48C9-9DC5-7897E28B3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7304" y="3297405"/>
            <a:ext cx="9842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</a:rPr>
              <a:t>＞</a:t>
            </a:r>
          </a:p>
        </p:txBody>
      </p:sp>
      <p:sp>
        <p:nvSpPr>
          <p:cNvPr id="23" name="TextBox 9">
            <a:extLst>
              <a:ext uri="{FF2B5EF4-FFF2-40B4-BE49-F238E27FC236}">
                <a16:creationId xmlns:a16="http://schemas.microsoft.com/office/drawing/2014/main" id="{478D8A13-7B3C-4225-A1A7-80F673D8C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2637" y="3297405"/>
            <a:ext cx="9842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</a:rPr>
              <a:t>＜</a:t>
            </a:r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id="{0E2D5E99-EBF1-4BFA-B1C4-041D591AD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1687" y="3297405"/>
            <a:ext cx="9842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</a:rPr>
              <a:t>＝</a:t>
            </a:r>
          </a:p>
        </p:txBody>
      </p:sp>
      <p:grpSp>
        <p:nvGrpSpPr>
          <p:cNvPr id="18443" name="组合 29">
            <a:extLst>
              <a:ext uri="{FF2B5EF4-FFF2-40B4-BE49-F238E27FC236}">
                <a16:creationId xmlns:a16="http://schemas.microsoft.com/office/drawing/2014/main" id="{71E95EF7-9EDB-4574-8B4E-15CD9BBD26CD}"/>
              </a:ext>
            </a:extLst>
          </p:cNvPr>
          <p:cNvGrpSpPr>
            <a:grpSpLocks/>
          </p:cNvGrpSpPr>
          <p:nvPr/>
        </p:nvGrpSpPr>
        <p:grpSpPr bwMode="auto">
          <a:xfrm>
            <a:off x="504803" y="1698494"/>
            <a:ext cx="11220449" cy="720000"/>
            <a:chOff x="561052" y="586451"/>
            <a:chExt cx="8415307" cy="539275"/>
          </a:xfrm>
        </p:grpSpPr>
        <p:sp>
          <p:nvSpPr>
            <p:cNvPr id="18446" name="TextBox 4">
              <a:extLst>
                <a:ext uri="{FF2B5EF4-FFF2-40B4-BE49-F238E27FC236}">
                  <a16:creationId xmlns:a16="http://schemas.microsoft.com/office/drawing/2014/main" id="{D58E4F24-E93C-4E90-A46F-3F92C8F2D1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052" y="596170"/>
              <a:ext cx="8415307" cy="484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4. </a:t>
              </a:r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在        里填上“＞”、“＜”或“＝”。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12B311B-4007-4DFD-82A8-3FAC2D046454}"/>
                </a:ext>
              </a:extLst>
            </p:cNvPr>
            <p:cNvSpPr/>
            <p:nvPr/>
          </p:nvSpPr>
          <p:spPr>
            <a:xfrm>
              <a:off x="1369089" y="586451"/>
              <a:ext cx="539998" cy="539275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D7F937D-6592-E44F-B165-BEF55337760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>
              <a:extLst>
                <a:ext uri="{FF2B5EF4-FFF2-40B4-BE49-F238E27FC236}">
                  <a16:creationId xmlns:a16="http://schemas.microsoft.com/office/drawing/2014/main" id="{A1E2F987-623E-48F4-D3D9-BCE4A199B357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6F495E8-B4A2-5469-3AD8-2C1693105801}"/>
                </a:ext>
              </a:extLst>
            </p:cNvPr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6E3703-F7DC-5CE3-858E-2A6B00173803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>
            <a:extLst>
              <a:ext uri="{FF2B5EF4-FFF2-40B4-BE49-F238E27FC236}">
                <a16:creationId xmlns:a16="http://schemas.microsoft.com/office/drawing/2014/main" id="{AB3285AF-3FB5-357C-6CE3-2BECEAB96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</a:p>
        </p:txBody>
      </p:sp>
      <p:sp>
        <p:nvSpPr>
          <p:cNvPr id="17" name="对话气泡: 圆角矩形 10">
            <a:extLst>
              <a:ext uri="{FF2B5EF4-FFF2-40B4-BE49-F238E27FC236}">
                <a16:creationId xmlns:a16="http://schemas.microsoft.com/office/drawing/2014/main" id="{BD8B6B2E-90E3-581C-6F96-3774DA541788}"/>
              </a:ext>
            </a:extLst>
          </p:cNvPr>
          <p:cNvSpPr/>
          <p:nvPr/>
        </p:nvSpPr>
        <p:spPr>
          <a:xfrm>
            <a:off x="5413709" y="520816"/>
            <a:ext cx="3664304" cy="748556"/>
          </a:xfrm>
          <a:prstGeom prst="wedgeRoundRectCallout">
            <a:avLst>
              <a:gd name="adj1" fmla="val 55103"/>
              <a:gd name="adj2" fmla="val 3502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”表示什么？</a:t>
            </a:r>
          </a:p>
        </p:txBody>
      </p:sp>
      <p:pic>
        <p:nvPicPr>
          <p:cNvPr id="20" name="图片 19" descr="E:\本地\1.日常\状元成才路人物图\公司画图\101.png101">
            <a:extLst>
              <a:ext uri="{FF2B5EF4-FFF2-40B4-BE49-F238E27FC236}">
                <a16:creationId xmlns:a16="http://schemas.microsoft.com/office/drawing/2014/main" id="{B88E6860-2230-B523-0461-11EFF6B831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37" t="-4837" r="3545" b="67766"/>
          <a:stretch/>
        </p:blipFill>
        <p:spPr bwMode="auto">
          <a:xfrm>
            <a:off x="9447530" y="484513"/>
            <a:ext cx="1157624" cy="1157624"/>
          </a:xfrm>
          <a:custGeom>
            <a:avLst/>
            <a:gdLst>
              <a:gd name="connsiteX0" fmla="*/ 828136 w 1656272"/>
              <a:gd name="connsiteY0" fmla="*/ 0 h 1656272"/>
              <a:gd name="connsiteX1" fmla="*/ 1656272 w 1656272"/>
              <a:gd name="connsiteY1" fmla="*/ 828136 h 1656272"/>
              <a:gd name="connsiteX2" fmla="*/ 828136 w 1656272"/>
              <a:gd name="connsiteY2" fmla="*/ 1656272 h 1656272"/>
              <a:gd name="connsiteX3" fmla="*/ 0 w 1656272"/>
              <a:gd name="connsiteY3" fmla="*/ 828136 h 1656272"/>
              <a:gd name="connsiteX4" fmla="*/ 828136 w 1656272"/>
              <a:gd name="connsiteY4" fmla="*/ 0 h 165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272" h="1656272">
                <a:moveTo>
                  <a:pt x="828136" y="0"/>
                </a:moveTo>
                <a:cubicBezTo>
                  <a:pt x="1285503" y="0"/>
                  <a:pt x="1656272" y="370769"/>
                  <a:pt x="1656272" y="828136"/>
                </a:cubicBezTo>
                <a:cubicBezTo>
                  <a:pt x="1656272" y="1285503"/>
                  <a:pt x="1285503" y="1656272"/>
                  <a:pt x="828136" y="1656272"/>
                </a:cubicBezTo>
                <a:cubicBezTo>
                  <a:pt x="370769" y="1656272"/>
                  <a:pt x="0" y="1285503"/>
                  <a:pt x="0" y="828136"/>
                </a:cubicBezTo>
                <a:cubicBezTo>
                  <a:pt x="0" y="370769"/>
                  <a:pt x="370769" y="0"/>
                  <a:pt x="828136" y="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1267BEB-6CB3-7FA6-EC65-D334C8C03487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975" t="18021" r="71701" b="61494"/>
          <a:stretch>
            <a:fillRect/>
          </a:stretch>
        </p:blipFill>
        <p:spPr>
          <a:xfrm>
            <a:off x="1797725" y="1981232"/>
            <a:ext cx="385326" cy="7764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3197609-2C69-57FB-C354-4942583C8FB1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200" t="18719" r="51020" b="62192"/>
          <a:stretch>
            <a:fillRect/>
          </a:stretch>
        </p:blipFill>
        <p:spPr>
          <a:xfrm>
            <a:off x="2634015" y="2007692"/>
            <a:ext cx="522588" cy="723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D04E20B-B2BD-0FEE-B573-1DF80302DB4E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423" t="18711" r="33209" b="62200"/>
          <a:stretch>
            <a:fillRect/>
          </a:stretch>
        </p:blipFill>
        <p:spPr>
          <a:xfrm>
            <a:off x="3598740" y="2008105"/>
            <a:ext cx="461398" cy="7226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1B585A9-14EA-5609-1870-790937CE0509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6791" t="18834" r="12429" b="61461"/>
          <a:stretch>
            <a:fillRect/>
          </a:stretch>
        </p:blipFill>
        <p:spPr>
          <a:xfrm>
            <a:off x="4502276" y="1996116"/>
            <a:ext cx="522586" cy="7466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9DABD45-24F4-851A-714F-D6DC0AD843EF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872" t="40386" r="67348" b="39909"/>
          <a:stretch>
            <a:fillRect/>
          </a:stretch>
        </p:blipFill>
        <p:spPr>
          <a:xfrm>
            <a:off x="5459901" y="1996116"/>
            <a:ext cx="522586" cy="7466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8B3DC1C7-FC2F-BF0C-E4AD-21B5A462EBD5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1168" t="40386" r="49166" b="39909"/>
          <a:stretch>
            <a:fillRect/>
          </a:stretch>
        </p:blipFill>
        <p:spPr>
          <a:xfrm>
            <a:off x="6420787" y="1996529"/>
            <a:ext cx="494474" cy="745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8E9415A2-573D-68D7-8AA1-9BB271037C9F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463" t="41371" r="29871" b="38924"/>
          <a:stretch>
            <a:fillRect/>
          </a:stretch>
        </p:blipFill>
        <p:spPr>
          <a:xfrm>
            <a:off x="7356822" y="1996529"/>
            <a:ext cx="494474" cy="745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5C9BE62E-303A-EA6E-04B3-BE018A6DF35D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9758" t="41371" r="10576" b="38924"/>
          <a:stretch>
            <a:fillRect/>
          </a:stretch>
        </p:blipFill>
        <p:spPr>
          <a:xfrm>
            <a:off x="8292857" y="1996529"/>
            <a:ext cx="494474" cy="745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5F5C6DC0-062C-9F74-F5EA-7317058AED5C}"/>
              </a:ext>
            </a:extLst>
          </p:cNvPr>
          <p:cNvPicPr/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1168" t="61084" r="49166" b="19211"/>
          <a:stretch>
            <a:fillRect/>
          </a:stretch>
        </p:blipFill>
        <p:spPr>
          <a:xfrm>
            <a:off x="9228892" y="1996529"/>
            <a:ext cx="494474" cy="745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12AB79E3-0B14-3F66-E650-810638F0D8F1}"/>
              </a:ext>
            </a:extLst>
          </p:cNvPr>
          <p:cNvPicPr/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 l="50475" t="62069" r="28387" b="20196"/>
          <a:stretch>
            <a:fillRect/>
          </a:stretch>
        </p:blipFill>
        <p:spPr>
          <a:xfrm>
            <a:off x="816864" y="2034152"/>
            <a:ext cx="530856" cy="67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0E1634EE-CA45-10BF-6076-A3985E99097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112356" y="1995702"/>
            <a:ext cx="947602" cy="7474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F523C2E0-6687-E415-B10C-3F0F2099A7E9}"/>
              </a:ext>
            </a:extLst>
          </p:cNvPr>
          <p:cNvSpPr txBox="1"/>
          <p:nvPr/>
        </p:nvSpPr>
        <p:spPr>
          <a:xfrm>
            <a:off x="2893996" y="3140268"/>
            <a:ext cx="6404008" cy="2953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>
                <a:solidFill>
                  <a:srgbClr val="0070C0"/>
                </a:solidFill>
              </a:rPr>
              <a:t>“0”表示什么也没有。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>
                <a:solidFill>
                  <a:srgbClr val="0070C0"/>
                </a:solidFill>
              </a:rPr>
              <a:t>温度计上的“0”表示分界线。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>
                <a:solidFill>
                  <a:srgbClr val="0070C0"/>
                </a:solidFill>
              </a:rPr>
              <a:t>直尺上的“0”表示起点。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>
                <a:solidFill>
                  <a:srgbClr val="0070C0"/>
                </a:solidFill>
              </a:rPr>
              <a:t>“0”可以用来占位。</a:t>
            </a:r>
          </a:p>
        </p:txBody>
      </p:sp>
    </p:spTree>
    <p:extLst>
      <p:ext uri="{BB962C8B-B14F-4D97-AF65-F5344CB8AC3E}">
        <p14:creationId xmlns:p14="http://schemas.microsoft.com/office/powerpoint/2010/main" val="41268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F14CD33-5759-A656-9C24-A7A874FD3A92}"/>
              </a:ext>
            </a:extLst>
          </p:cNvPr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CAB19532-FE6A-D4C2-6E55-23EEFFF0DF9C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DC69425-6767-B890-E470-115EB093BB99}"/>
                </a:ext>
              </a:extLst>
            </p:cNvPr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FF3AD9E-DC04-8046-5E97-BAF545659849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75D58ED4-17EE-0207-B754-C4455439B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B8506D-25B4-4F63-87EC-48BE49390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3695" y="1242713"/>
            <a:ext cx="6668084" cy="283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计算乘数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末尾有 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0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的乘法时：相同数位对齐，从个位乘起，用一位数去乘三位数每一位上的数，任何数与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相乘的结果为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，故积的末尾也有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。</a:t>
            </a:r>
          </a:p>
          <a:p>
            <a:pPr eaLnBrk="1" hangingPunct="1">
              <a:lnSpc>
                <a:spcPct val="130000"/>
              </a:lnSpc>
              <a:defRPr/>
            </a:pP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0236A4B-CEF4-755B-F3B6-EC0EDFA2D07E}"/>
              </a:ext>
            </a:extLst>
          </p:cNvPr>
          <p:cNvSpPr/>
          <p:nvPr/>
        </p:nvSpPr>
        <p:spPr bwMode="auto">
          <a:xfrm flipH="1">
            <a:off x="1483693" y="3571815"/>
            <a:ext cx="6754195" cy="283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计算乘数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</a:rPr>
              <a:t>中间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有 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0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的乘法时：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相同数位对齐，从个位乘起，用一位数依次去乘三位数每一位上的数，在与中间的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相乘时，若没有进位数，就在积的这一位上写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占位；如果有进位数，就加上进位数。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9B658291-3258-5B7D-E48A-524CF93BAC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715" y="4095081"/>
            <a:ext cx="2568333" cy="18440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8B6C67E-B17B-55A2-84FD-2CF37348D8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332" y="1469399"/>
            <a:ext cx="2479464" cy="19329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0CE8F9-3C98-4CFC-8AC4-62470073D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85" y="9203"/>
            <a:ext cx="12150227" cy="683959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>
            <a:extLst>
              <a:ext uri="{FF2B5EF4-FFF2-40B4-BE49-F238E27FC236}">
                <a16:creationId xmlns:a16="http://schemas.microsoft.com/office/drawing/2014/main" id="{0CB68509-C7C6-4C46-933B-4150F698A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8B2D1D-5559-581B-1A34-7A7F099687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89" y="848035"/>
            <a:ext cx="10015821" cy="566776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8DAC105-2120-4F9F-E12B-75C4BEDA22CF}"/>
              </a:ext>
            </a:extLst>
          </p:cNvPr>
          <p:cNvSpPr txBox="1"/>
          <p:nvPr/>
        </p:nvSpPr>
        <p:spPr bwMode="auto">
          <a:xfrm>
            <a:off x="1123230" y="670530"/>
            <a:ext cx="9685867" cy="589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latin typeface="+mn-lt"/>
                <a:ea typeface="+mn-ea"/>
              </a:rPr>
              <a:t>思考：在乘法中，</a:t>
            </a:r>
            <a:r>
              <a:rPr lang="en-US" altLang="zh-CN" sz="3200" b="1" dirty="0">
                <a:latin typeface="+mn-lt"/>
                <a:ea typeface="+mn-ea"/>
              </a:rPr>
              <a:t>0 </a:t>
            </a:r>
            <a:r>
              <a:rPr lang="zh-CN" altLang="en-US" sz="3200" b="1" dirty="0">
                <a:latin typeface="+mn-lt"/>
                <a:ea typeface="+mn-ea"/>
              </a:rPr>
              <a:t>有什么规律？</a:t>
            </a:r>
          </a:p>
        </p:txBody>
      </p:sp>
    </p:spTree>
    <p:extLst>
      <p:ext uri="{BB962C8B-B14F-4D97-AF65-F5344CB8AC3E}">
        <p14:creationId xmlns:p14="http://schemas.microsoft.com/office/powerpoint/2010/main" val="120646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1AE64688-091A-8861-C690-BD60177CAC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" t="21112" r="1851" b="21110"/>
          <a:stretch>
            <a:fillRect/>
          </a:stretch>
        </p:blipFill>
        <p:spPr>
          <a:xfrm flipH="1">
            <a:off x="723627" y="3547385"/>
            <a:ext cx="10198372" cy="2828016"/>
          </a:xfrm>
          <a:prstGeom prst="rect">
            <a:avLst/>
          </a:prstGeom>
        </p:spPr>
      </p:pic>
      <p:grpSp>
        <p:nvGrpSpPr>
          <p:cNvPr id="25697" name="组合 25696">
            <a:extLst>
              <a:ext uri="{FF2B5EF4-FFF2-40B4-BE49-F238E27FC236}">
                <a16:creationId xmlns:a16="http://schemas.microsoft.com/office/drawing/2014/main" id="{B1D5893B-4C38-F5DF-1214-DB386EDEA0DC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>
              <a:extLst>
                <a:ext uri="{FF2B5EF4-FFF2-40B4-BE49-F238E27FC236}">
                  <a16:creationId xmlns:a16="http://schemas.microsoft.com/office/drawing/2014/main" id="{23FD91F0-35A1-580F-6D26-C2B3CD5C3CE6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>
              <a:extLst>
                <a:ext uri="{FF2B5EF4-FFF2-40B4-BE49-F238E27FC236}">
                  <a16:creationId xmlns:a16="http://schemas.microsoft.com/office/drawing/2014/main" id="{39F9C5D6-FDBD-33D5-3734-7BD8B4D21EE5}"/>
                </a:ext>
              </a:extLst>
            </p:cNvPr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>
              <a:extLst>
                <a:ext uri="{FF2B5EF4-FFF2-40B4-BE49-F238E27FC236}">
                  <a16:creationId xmlns:a16="http://schemas.microsoft.com/office/drawing/2014/main" id="{BC31A7F3-851A-6503-9ACD-39E46920D322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>
            <a:extLst>
              <a:ext uri="{FF2B5EF4-FFF2-40B4-BE49-F238E27FC236}">
                <a16:creationId xmlns:a16="http://schemas.microsoft.com/office/drawing/2014/main" id="{6B13C384-3E29-ABE4-4DE0-1B546FF3A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9D42717-D7E3-EF66-DD4F-FDE82F065B70}"/>
              </a:ext>
            </a:extLst>
          </p:cNvPr>
          <p:cNvSpPr txBox="1"/>
          <p:nvPr/>
        </p:nvSpPr>
        <p:spPr>
          <a:xfrm>
            <a:off x="1483468" y="3864347"/>
            <a:ext cx="7611893" cy="663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想一想上面的算式分别表示什么含义？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00503F1-1B91-E92E-1C51-3DA1AEA6DF80}"/>
              </a:ext>
            </a:extLst>
          </p:cNvPr>
          <p:cNvSpPr txBox="1"/>
          <p:nvPr/>
        </p:nvSpPr>
        <p:spPr>
          <a:xfrm>
            <a:off x="1483469" y="4637426"/>
            <a:ext cx="9090497" cy="663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你是怎样算的？说一说为什么等于那个数。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6A2F05-4D97-6E0D-84C4-AB86EA3AD59C}"/>
              </a:ext>
            </a:extLst>
          </p:cNvPr>
          <p:cNvGrpSpPr/>
          <p:nvPr/>
        </p:nvGrpSpPr>
        <p:grpSpPr>
          <a:xfrm>
            <a:off x="506399" y="1452143"/>
            <a:ext cx="10005695" cy="573405"/>
            <a:chOff x="1087" y="7328"/>
            <a:chExt cx="15757" cy="903"/>
          </a:xfrm>
        </p:grpSpPr>
        <p:sp>
          <p:nvSpPr>
            <p:cNvPr id="5" name="标题 1">
              <a:extLst>
                <a:ext uri="{FF2B5EF4-FFF2-40B4-BE49-F238E27FC236}">
                  <a16:creationId xmlns:a16="http://schemas.microsoft.com/office/drawing/2014/main" id="{93E20082-484E-E2DF-C9E1-45E94AF67671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4955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算一算，填一填，说一说你是怎么想的。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6CF6A21-8330-8F0B-FA69-3DAE26B38395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A4D713A8-91E3-46D7-0EAC-37A4BE744766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任意多边形: 形状 18">
                <a:extLst>
                  <a:ext uri="{FF2B5EF4-FFF2-40B4-BE49-F238E27FC236}">
                    <a16:creationId xmlns:a16="http://schemas.microsoft.com/office/drawing/2014/main" id="{77C8B964-1FCF-59F4-B192-CF2979F14EFD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2193279B-4A1B-2ECF-9C91-3470DB9A924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AB67F52E-5A67-27D2-30E8-71D3F674C0F7}"/>
              </a:ext>
            </a:extLst>
          </p:cNvPr>
          <p:cNvSpPr txBox="1"/>
          <p:nvPr/>
        </p:nvSpPr>
        <p:spPr>
          <a:xfrm>
            <a:off x="1049434" y="2429360"/>
            <a:ext cx="103380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/>
              <a:t>0</a:t>
            </a:r>
            <a:r>
              <a:rPr lang="en-US" altLang="zh-CN" sz="3600" b="1" dirty="0"/>
              <a:t>×</a:t>
            </a:r>
            <a:r>
              <a:rPr lang="zh-CN" altLang="en-US" sz="3600" b="1" dirty="0"/>
              <a:t>3 =</a:t>
            </a:r>
            <a:r>
              <a:rPr lang="en-US" altLang="zh-CN" sz="3600" b="1" dirty="0"/>
              <a:t>		</a:t>
            </a:r>
            <a:r>
              <a:rPr lang="zh-CN" altLang="en-US" sz="3600" b="1" dirty="0"/>
              <a:t>8</a:t>
            </a:r>
            <a:r>
              <a:rPr lang="en-US" altLang="zh-CN" sz="3600" b="1" dirty="0"/>
              <a:t>×</a:t>
            </a:r>
            <a:r>
              <a:rPr lang="zh-CN" altLang="en-US" sz="3600" b="1" dirty="0"/>
              <a:t>0 =</a:t>
            </a:r>
            <a:r>
              <a:rPr lang="en-US" altLang="zh-CN" sz="3600" b="1" dirty="0"/>
              <a:t>		</a:t>
            </a:r>
            <a:r>
              <a:rPr lang="zh-CN" altLang="en-US" sz="3600" b="1" dirty="0"/>
              <a:t>200</a:t>
            </a:r>
            <a:r>
              <a:rPr lang="en-US" altLang="zh-CN" sz="3600" b="1" dirty="0"/>
              <a:t>×</a:t>
            </a:r>
            <a:r>
              <a:rPr lang="zh-CN" altLang="en-US" sz="3600" b="1" dirty="0"/>
              <a:t>0 =</a:t>
            </a:r>
            <a:r>
              <a:rPr lang="en-US" altLang="zh-CN" sz="3600" b="1" dirty="0"/>
              <a:t>		0×       =</a:t>
            </a:r>
            <a:endParaRPr lang="zh-CN" altLang="en-US" sz="3600" b="1" dirty="0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D4D1692-0FCA-5AC8-5F9D-80FBEE81F08A}"/>
              </a:ext>
            </a:extLst>
          </p:cNvPr>
          <p:cNvSpPr/>
          <p:nvPr/>
        </p:nvSpPr>
        <p:spPr bwMode="auto">
          <a:xfrm>
            <a:off x="10126628" y="2466986"/>
            <a:ext cx="576000" cy="576000"/>
          </a:xfrm>
          <a:prstGeom prst="roundRect">
            <a:avLst>
              <a:gd name="adj" fmla="val 12209"/>
            </a:avLst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2441D03-6F07-42E4-176C-E15173634BD0}"/>
              </a:ext>
            </a:extLst>
          </p:cNvPr>
          <p:cNvSpPr txBox="1"/>
          <p:nvPr/>
        </p:nvSpPr>
        <p:spPr>
          <a:xfrm>
            <a:off x="1483469" y="5410505"/>
            <a:ext cx="6857999" cy="663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你发现了什么？</a:t>
            </a:r>
          </a:p>
        </p:txBody>
      </p:sp>
    </p:spTree>
    <p:extLst>
      <p:ext uri="{BB962C8B-B14F-4D97-AF65-F5344CB8AC3E}">
        <p14:creationId xmlns:p14="http://schemas.microsoft.com/office/powerpoint/2010/main" val="264994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65FA40-5282-BAA3-EE40-2495A90B8DD8}"/>
              </a:ext>
            </a:extLst>
          </p:cNvPr>
          <p:cNvSpPr txBox="1"/>
          <p:nvPr/>
        </p:nvSpPr>
        <p:spPr>
          <a:xfrm>
            <a:off x="1049434" y="1235828"/>
            <a:ext cx="103380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0</a:t>
            </a:r>
            <a:r>
              <a:rPr lang="en-US" altLang="zh-CN" sz="3600" b="1" dirty="0">
                <a:solidFill>
                  <a:srgbClr val="0000FF"/>
                </a:solidFill>
              </a:rPr>
              <a:t>×</a:t>
            </a:r>
            <a:r>
              <a:rPr lang="zh-CN" altLang="en-US" sz="3600" b="1" dirty="0">
                <a:solidFill>
                  <a:srgbClr val="0000FF"/>
                </a:solidFill>
              </a:rPr>
              <a:t>3 =</a:t>
            </a:r>
            <a:r>
              <a:rPr lang="en-US" altLang="zh-CN" sz="3600" b="1" dirty="0">
                <a:solidFill>
                  <a:srgbClr val="0000FF"/>
                </a:solidFill>
              </a:rPr>
              <a:t>	</a:t>
            </a:r>
            <a:r>
              <a:rPr lang="en-US" altLang="zh-CN" sz="3600" b="1" dirty="0"/>
              <a:t>	</a:t>
            </a:r>
            <a:r>
              <a:rPr lang="zh-CN" altLang="en-US" sz="3600" b="1" dirty="0">
                <a:solidFill>
                  <a:srgbClr val="C0C0C0"/>
                </a:solidFill>
              </a:rPr>
              <a:t>8</a:t>
            </a:r>
            <a:r>
              <a:rPr lang="en-US" altLang="zh-CN" sz="3600" b="1" dirty="0">
                <a:solidFill>
                  <a:srgbClr val="C0C0C0"/>
                </a:solidFill>
              </a:rPr>
              <a:t>×</a:t>
            </a:r>
            <a:r>
              <a:rPr lang="zh-CN" altLang="en-US" sz="3600" b="1" dirty="0">
                <a:solidFill>
                  <a:srgbClr val="C0C0C0"/>
                </a:solidFill>
              </a:rPr>
              <a:t>0 =</a:t>
            </a:r>
            <a:r>
              <a:rPr lang="en-US" altLang="zh-CN" sz="3600" b="1" dirty="0">
                <a:solidFill>
                  <a:srgbClr val="C0C0C0"/>
                </a:solidFill>
              </a:rPr>
              <a:t>		</a:t>
            </a:r>
            <a:r>
              <a:rPr lang="zh-CN" altLang="en-US" sz="3600" b="1" dirty="0">
                <a:solidFill>
                  <a:srgbClr val="C0C0C0"/>
                </a:solidFill>
              </a:rPr>
              <a:t>200</a:t>
            </a:r>
            <a:r>
              <a:rPr lang="en-US" altLang="zh-CN" sz="3600" b="1" dirty="0">
                <a:solidFill>
                  <a:srgbClr val="C0C0C0"/>
                </a:solidFill>
              </a:rPr>
              <a:t>×</a:t>
            </a:r>
            <a:r>
              <a:rPr lang="zh-CN" altLang="en-US" sz="3600" b="1" dirty="0">
                <a:solidFill>
                  <a:srgbClr val="C0C0C0"/>
                </a:solidFill>
              </a:rPr>
              <a:t>0 =</a:t>
            </a:r>
            <a:r>
              <a:rPr lang="en-US" altLang="zh-CN" sz="3600" b="1" dirty="0">
                <a:solidFill>
                  <a:srgbClr val="C0C0C0"/>
                </a:solidFill>
              </a:rPr>
              <a:t>		0×       =</a:t>
            </a:r>
            <a:endParaRPr lang="zh-CN" altLang="en-US" sz="3600" b="1" dirty="0">
              <a:solidFill>
                <a:srgbClr val="C0C0C0"/>
              </a:solidFill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325CC62-C3D1-3F93-EB58-EEE88FCE33C3}"/>
              </a:ext>
            </a:extLst>
          </p:cNvPr>
          <p:cNvSpPr/>
          <p:nvPr/>
        </p:nvSpPr>
        <p:spPr bwMode="auto">
          <a:xfrm>
            <a:off x="10126629" y="1271588"/>
            <a:ext cx="576000" cy="576000"/>
          </a:xfrm>
          <a:prstGeom prst="roundRect">
            <a:avLst>
              <a:gd name="adj" fmla="val 12209"/>
            </a:avLst>
          </a:prstGeom>
          <a:solidFill>
            <a:schemeClr val="bg1"/>
          </a:solidFill>
          <a:ln w="19050">
            <a:solidFill>
              <a:schemeClr val="accent6">
                <a:lumMod val="7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圆角矩形 12">
            <a:extLst>
              <a:ext uri="{FF2B5EF4-FFF2-40B4-BE49-F238E27FC236}">
                <a16:creationId xmlns:a16="http://schemas.microsoft.com/office/drawing/2014/main" id="{2BA7B7F6-D067-3FA9-052A-1216D6D3323B}"/>
              </a:ext>
            </a:extLst>
          </p:cNvPr>
          <p:cNvSpPr/>
          <p:nvPr/>
        </p:nvSpPr>
        <p:spPr>
          <a:xfrm>
            <a:off x="1199189" y="2552334"/>
            <a:ext cx="5487361" cy="2438766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 descr="9">
            <a:extLst>
              <a:ext uri="{FF2B5EF4-FFF2-40B4-BE49-F238E27FC236}">
                <a16:creationId xmlns:a16="http://schemas.microsoft.com/office/drawing/2014/main" id="{B3F1DBCB-94FA-CEB7-E3C2-C8B269B520E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73" r="2130" b="50556"/>
          <a:stretch>
            <a:fillRect/>
          </a:stretch>
        </p:blipFill>
        <p:spPr>
          <a:xfrm>
            <a:off x="671504" y="3141717"/>
            <a:ext cx="1260000" cy="126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圆角矩形 12">
            <a:extLst>
              <a:ext uri="{FF2B5EF4-FFF2-40B4-BE49-F238E27FC236}">
                <a16:creationId xmlns:a16="http://schemas.microsoft.com/office/drawing/2014/main" id="{79D67672-344A-4485-927C-A427C008443B}"/>
              </a:ext>
            </a:extLst>
          </p:cNvPr>
          <p:cNvSpPr/>
          <p:nvPr/>
        </p:nvSpPr>
        <p:spPr>
          <a:xfrm>
            <a:off x="7937499" y="2645823"/>
            <a:ext cx="2692401" cy="3510502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 descr="60">
            <a:extLst>
              <a:ext uri="{FF2B5EF4-FFF2-40B4-BE49-F238E27FC236}">
                <a16:creationId xmlns:a16="http://schemas.microsoft.com/office/drawing/2014/main" id="{B2786584-3BD4-2CE6-C184-860FEAF555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237" t="1111" r="13742" b="51852"/>
          <a:stretch>
            <a:fillRect/>
          </a:stretch>
        </p:blipFill>
        <p:spPr>
          <a:xfrm>
            <a:off x="9722678" y="2165307"/>
            <a:ext cx="1260000" cy="126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D19ABE67-2B7B-494C-9891-A03E6B4CB8D0}"/>
              </a:ext>
            </a:extLst>
          </p:cNvPr>
          <p:cNvSpPr/>
          <p:nvPr/>
        </p:nvSpPr>
        <p:spPr bwMode="auto">
          <a:xfrm flipH="1">
            <a:off x="2127250" y="2799720"/>
            <a:ext cx="4364567" cy="194399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+mn-lt"/>
                <a:ea typeface="+mn-ea"/>
              </a:rPr>
              <a:t>0 × 3</a:t>
            </a:r>
            <a:r>
              <a:rPr lang="zh-CN" altLang="en-US" sz="3200" b="1" dirty="0">
                <a:latin typeface="+mn-lt"/>
                <a:ea typeface="+mn-ea"/>
              </a:rPr>
              <a:t>表示 </a:t>
            </a:r>
            <a:r>
              <a:rPr lang="en-US" altLang="zh-CN" sz="3200" b="1" dirty="0">
                <a:latin typeface="+mn-lt"/>
                <a:ea typeface="+mn-ea"/>
              </a:rPr>
              <a:t>3 </a:t>
            </a:r>
            <a:r>
              <a:rPr lang="zh-CN" altLang="en-US" sz="3200" b="1" dirty="0">
                <a:latin typeface="+mn-lt"/>
                <a:ea typeface="+mn-ea"/>
              </a:rPr>
              <a:t>个 </a:t>
            </a:r>
            <a:r>
              <a:rPr lang="en-US" altLang="zh-CN" sz="3200" b="1" dirty="0">
                <a:latin typeface="+mn-lt"/>
                <a:ea typeface="+mn-ea"/>
              </a:rPr>
              <a:t>0 </a:t>
            </a:r>
            <a:r>
              <a:rPr lang="zh-CN" altLang="en-US" sz="3200" b="1" dirty="0">
                <a:latin typeface="+mn-lt"/>
                <a:ea typeface="+mn-ea"/>
              </a:rPr>
              <a:t>相加，</a:t>
            </a:r>
            <a:r>
              <a:rPr lang="en-US" altLang="zh-CN" sz="3200" b="1" dirty="0">
                <a:latin typeface="+mn-lt"/>
                <a:ea typeface="+mn-ea"/>
              </a:rPr>
              <a:t>0 + 0 + 0 =</a:t>
            </a:r>
            <a:r>
              <a:rPr lang="zh-CN" altLang="en-US" sz="3200" b="1" dirty="0">
                <a:latin typeface="+mn-lt"/>
                <a:ea typeface="+mn-ea"/>
              </a:rPr>
              <a:t> </a:t>
            </a:r>
            <a:r>
              <a:rPr lang="en-US" altLang="zh-CN" sz="3200" b="1" dirty="0">
                <a:latin typeface="+mn-lt"/>
                <a:ea typeface="+mn-ea"/>
              </a:rPr>
              <a:t>0</a:t>
            </a:r>
            <a:r>
              <a:rPr lang="zh-CN" altLang="en-US" sz="3200" b="1" dirty="0">
                <a:latin typeface="+mn-lt"/>
                <a:ea typeface="+mn-ea"/>
              </a:rPr>
              <a:t>，所以 </a:t>
            </a:r>
            <a:r>
              <a:rPr lang="en-US" altLang="zh-CN" sz="3200" b="1" dirty="0">
                <a:latin typeface="+mn-lt"/>
                <a:ea typeface="+mn-ea"/>
              </a:rPr>
              <a:t>0×3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0</a:t>
            </a:r>
            <a:r>
              <a:rPr lang="zh-CN" altLang="en-US" sz="3200" b="1" dirty="0">
                <a:latin typeface="+mn-lt"/>
                <a:ea typeface="+mn-ea"/>
              </a:rPr>
              <a:t>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3AC7DBC-DA33-4C29-923B-AA6BB14026F2}"/>
              </a:ext>
            </a:extLst>
          </p:cNvPr>
          <p:cNvSpPr/>
          <p:nvPr/>
        </p:nvSpPr>
        <p:spPr bwMode="auto">
          <a:xfrm flipH="1">
            <a:off x="8271935" y="3209925"/>
            <a:ext cx="2119840" cy="2584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latin typeface="+mn-lt"/>
                <a:ea typeface="+mn-ea"/>
              </a:rPr>
              <a:t>3×5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15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latin typeface="+mn-lt"/>
                <a:ea typeface="+mn-ea"/>
              </a:rPr>
              <a:t>2×5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10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latin typeface="+mn-lt"/>
                <a:ea typeface="+mn-ea"/>
              </a:rPr>
              <a:t>1×5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5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latin typeface="+mn-lt"/>
                <a:ea typeface="+mn-ea"/>
              </a:rPr>
              <a:t>0×5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0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D6DDC09-7B37-C0D0-6A37-FE897FEA8993}"/>
              </a:ext>
            </a:extLst>
          </p:cNvPr>
          <p:cNvSpPr txBox="1"/>
          <p:nvPr/>
        </p:nvSpPr>
        <p:spPr bwMode="auto">
          <a:xfrm>
            <a:off x="2474536" y="123586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animBg="1"/>
      <p:bldP spid="21" grpId="0"/>
      <p:bldP spid="25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0012E7A-4103-6280-BC87-61B15D6A9099}"/>
              </a:ext>
            </a:extLst>
          </p:cNvPr>
          <p:cNvSpPr txBox="1"/>
          <p:nvPr/>
        </p:nvSpPr>
        <p:spPr>
          <a:xfrm>
            <a:off x="1049434" y="1235828"/>
            <a:ext cx="103380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</a:rPr>
              <a:t>0</a:t>
            </a:r>
            <a:r>
              <a:rPr lang="en-US" altLang="zh-CN" sz="3600" b="1" dirty="0">
                <a:solidFill>
                  <a:srgbClr val="000000"/>
                </a:solidFill>
              </a:rPr>
              <a:t>×</a:t>
            </a:r>
            <a:r>
              <a:rPr lang="zh-CN" altLang="en-US" sz="3600" b="1" dirty="0">
                <a:solidFill>
                  <a:srgbClr val="000000"/>
                </a:solidFill>
              </a:rPr>
              <a:t>3 =</a:t>
            </a:r>
            <a:r>
              <a:rPr lang="en-US" altLang="zh-CN" sz="3600" b="1" dirty="0">
                <a:solidFill>
                  <a:srgbClr val="000000"/>
                </a:solidFill>
              </a:rPr>
              <a:t>		</a:t>
            </a:r>
            <a:r>
              <a:rPr lang="zh-CN" altLang="en-US" sz="3600" b="1" dirty="0">
                <a:solidFill>
                  <a:srgbClr val="000000"/>
                </a:solidFill>
              </a:rPr>
              <a:t>8</a:t>
            </a:r>
            <a:r>
              <a:rPr lang="en-US" altLang="zh-CN" sz="3600" b="1" dirty="0">
                <a:solidFill>
                  <a:srgbClr val="000000"/>
                </a:solidFill>
              </a:rPr>
              <a:t>×</a:t>
            </a:r>
            <a:r>
              <a:rPr lang="zh-CN" altLang="en-US" sz="3600" b="1" dirty="0">
                <a:solidFill>
                  <a:srgbClr val="000000"/>
                </a:solidFill>
              </a:rPr>
              <a:t>0 =</a:t>
            </a:r>
            <a:r>
              <a:rPr lang="en-US" altLang="zh-CN" sz="3600" b="1" dirty="0">
                <a:solidFill>
                  <a:srgbClr val="000000"/>
                </a:solidFill>
              </a:rPr>
              <a:t>		</a:t>
            </a:r>
            <a:r>
              <a:rPr lang="zh-CN" altLang="en-US" sz="3600" b="1" dirty="0">
                <a:solidFill>
                  <a:srgbClr val="000000"/>
                </a:solidFill>
              </a:rPr>
              <a:t>200</a:t>
            </a:r>
            <a:r>
              <a:rPr lang="en-US" altLang="zh-CN" sz="3600" b="1" dirty="0">
                <a:solidFill>
                  <a:srgbClr val="000000"/>
                </a:solidFill>
              </a:rPr>
              <a:t>×</a:t>
            </a:r>
            <a:r>
              <a:rPr lang="zh-CN" altLang="en-US" sz="3600" b="1" dirty="0">
                <a:solidFill>
                  <a:srgbClr val="000000"/>
                </a:solidFill>
              </a:rPr>
              <a:t>0 =</a:t>
            </a:r>
            <a:r>
              <a:rPr lang="en-US" altLang="zh-CN" sz="3600" b="1" dirty="0">
                <a:solidFill>
                  <a:srgbClr val="000000"/>
                </a:solidFill>
              </a:rPr>
              <a:t>		0×       =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A43F1D3-C74C-3452-C61C-ED231A1228CF}"/>
              </a:ext>
            </a:extLst>
          </p:cNvPr>
          <p:cNvSpPr/>
          <p:nvPr/>
        </p:nvSpPr>
        <p:spPr bwMode="auto">
          <a:xfrm>
            <a:off x="10126629" y="1271588"/>
            <a:ext cx="576000" cy="576000"/>
          </a:xfrm>
          <a:prstGeom prst="roundRect">
            <a:avLst>
              <a:gd name="adj" fmla="val 12209"/>
            </a:avLst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6DB6AD-6FCF-E5A6-A85D-5F31DADE666A}"/>
              </a:ext>
            </a:extLst>
          </p:cNvPr>
          <p:cNvSpPr txBox="1"/>
          <p:nvPr/>
        </p:nvSpPr>
        <p:spPr bwMode="auto">
          <a:xfrm>
            <a:off x="2474536" y="123586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149E79-4250-CF6D-DA7D-49A16524C498}"/>
              </a:ext>
            </a:extLst>
          </p:cNvPr>
          <p:cNvSpPr txBox="1"/>
          <p:nvPr/>
        </p:nvSpPr>
        <p:spPr bwMode="auto">
          <a:xfrm>
            <a:off x="5208111" y="123586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75385B-04DC-9DE8-8682-7B5B36F6520E}"/>
              </a:ext>
            </a:extLst>
          </p:cNvPr>
          <p:cNvSpPr txBox="1"/>
          <p:nvPr/>
        </p:nvSpPr>
        <p:spPr bwMode="auto">
          <a:xfrm>
            <a:off x="8374823" y="123586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B2D09F-D7A5-9000-200A-1D2B1ECF37E2}"/>
              </a:ext>
            </a:extLst>
          </p:cNvPr>
          <p:cNvSpPr txBox="1"/>
          <p:nvPr/>
        </p:nvSpPr>
        <p:spPr bwMode="auto">
          <a:xfrm>
            <a:off x="11146898" y="123586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4EE67FC-FE17-5496-4219-36A103D770B2}"/>
              </a:ext>
            </a:extLst>
          </p:cNvPr>
          <p:cNvGrpSpPr/>
          <p:nvPr/>
        </p:nvGrpSpPr>
        <p:grpSpPr>
          <a:xfrm>
            <a:off x="1443990" y="2306286"/>
            <a:ext cx="9345930" cy="2049145"/>
            <a:chOff x="1176" y="7102"/>
            <a:chExt cx="16848" cy="3227"/>
          </a:xfrm>
        </p:grpSpPr>
        <p:sp>
          <p:nvSpPr>
            <p:cNvPr id="9" name="任意多边形 2">
              <a:extLst>
                <a:ext uri="{FF2B5EF4-FFF2-40B4-BE49-F238E27FC236}">
                  <a16:creationId xmlns:a16="http://schemas.microsoft.com/office/drawing/2014/main" id="{48200AE3-E18B-AB77-95E0-328E73D90812}"/>
                </a:ext>
              </a:extLst>
            </p:cNvPr>
            <p:cNvSpPr/>
            <p:nvPr/>
          </p:nvSpPr>
          <p:spPr>
            <a:xfrm>
              <a:off x="1176" y="7102"/>
              <a:ext cx="16848" cy="3227"/>
            </a:xfrm>
            <a:custGeom>
              <a:avLst/>
              <a:gdLst>
                <a:gd name="connsiteX0" fmla="*/ 16848 w 16848"/>
                <a:gd name="connsiteY0" fmla="*/ 1574 h 2948"/>
                <a:gd name="connsiteX1" fmla="*/ 16848 w 16848"/>
                <a:gd name="connsiteY1" fmla="*/ 2084 h 2948"/>
                <a:gd name="connsiteX2" fmla="*/ 16847 w 16848"/>
                <a:gd name="connsiteY2" fmla="*/ 2457 h 2948"/>
                <a:gd name="connsiteX3" fmla="*/ 16356 w 16848"/>
                <a:gd name="connsiteY3" fmla="*/ 2948 h 2948"/>
                <a:gd name="connsiteX4" fmla="*/ 491 w 16848"/>
                <a:gd name="connsiteY4" fmla="*/ 2948 h 2948"/>
                <a:gd name="connsiteX5" fmla="*/ 0 w 16848"/>
                <a:gd name="connsiteY5" fmla="*/ 2457 h 2948"/>
                <a:gd name="connsiteX6" fmla="*/ 0 w 16848"/>
                <a:gd name="connsiteY6" fmla="*/ 491 h 2948"/>
                <a:gd name="connsiteX7" fmla="*/ 491 w 16848"/>
                <a:gd name="connsiteY7" fmla="*/ 0 h 2948"/>
                <a:gd name="connsiteX8" fmla="*/ 16356 w 16848"/>
                <a:gd name="connsiteY8" fmla="*/ 0 h 2948"/>
                <a:gd name="connsiteX9" fmla="*/ 16847 w 16848"/>
                <a:gd name="connsiteY9" fmla="*/ 491 h 2948"/>
                <a:gd name="connsiteX10" fmla="*/ 16845 w 16848"/>
                <a:gd name="connsiteY10" fmla="*/ 952 h 2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8" h="2948">
                  <a:moveTo>
                    <a:pt x="16848" y="1574"/>
                  </a:moveTo>
                  <a:lnTo>
                    <a:pt x="16848" y="2084"/>
                  </a:lnTo>
                  <a:lnTo>
                    <a:pt x="16847" y="2457"/>
                  </a:lnTo>
                  <a:cubicBezTo>
                    <a:pt x="16847" y="2728"/>
                    <a:pt x="16627" y="2948"/>
                    <a:pt x="16356" y="2948"/>
                  </a:cubicBezTo>
                  <a:lnTo>
                    <a:pt x="491" y="2948"/>
                  </a:lnTo>
                  <a:cubicBezTo>
                    <a:pt x="220" y="2948"/>
                    <a:pt x="0" y="2728"/>
                    <a:pt x="0" y="2457"/>
                  </a:cubicBezTo>
                  <a:lnTo>
                    <a:pt x="0" y="491"/>
                  </a:lnTo>
                  <a:cubicBezTo>
                    <a:pt x="0" y="220"/>
                    <a:pt x="220" y="0"/>
                    <a:pt x="491" y="0"/>
                  </a:cubicBezTo>
                  <a:lnTo>
                    <a:pt x="16356" y="0"/>
                  </a:lnTo>
                  <a:cubicBezTo>
                    <a:pt x="16627" y="0"/>
                    <a:pt x="16847" y="220"/>
                    <a:pt x="16847" y="491"/>
                  </a:cubicBezTo>
                  <a:lnTo>
                    <a:pt x="16845" y="952"/>
                  </a:lnTo>
                </a:path>
              </a:pathLst>
            </a:custGeom>
            <a:solidFill>
              <a:srgbClr val="FFFFFF"/>
            </a:solidFill>
            <a:ln w="19050">
              <a:solidFill>
                <a:srgbClr val="80583E"/>
              </a:solidFill>
              <a:prstDash val="dash"/>
              <a:headEnd type="oval" w="lg" len="lg"/>
              <a:tailEnd type="oval" w="lg" len="lg"/>
            </a:ln>
            <a:effectLst>
              <a:outerShdw blurRad="50800" dist="76200" dir="8100000" algn="tr" rotWithShape="0">
                <a:srgbClr val="6E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E12BC36-7731-B3D4-204A-4A580E98C025}"/>
                </a:ext>
              </a:extLst>
            </p:cNvPr>
            <p:cNvSpPr txBox="1"/>
            <p:nvPr/>
          </p:nvSpPr>
          <p:spPr>
            <a:xfrm>
              <a:off x="1467" y="7175"/>
              <a:ext cx="16505" cy="30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ea typeface="+mj-ea"/>
                </a:rPr>
                <a:t>组内交流：</a:t>
              </a:r>
            </a:p>
            <a:p>
              <a:pPr eaLnBrk="1" fontAlgn="auto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ea typeface="+mj-ea"/>
                </a:rPr>
                <a:t>组内互相出题，计算</a:t>
              </a:r>
              <a:r>
                <a:rPr lang="en-US" altLang="zh-CN" sz="3200" b="1" dirty="0">
                  <a:solidFill>
                    <a:srgbClr val="000000"/>
                  </a:solidFill>
                  <a:latin typeface="+mn-lt"/>
                  <a:ea typeface="+mj-ea"/>
                </a:rPr>
                <a:t>0</a:t>
              </a: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ea typeface="+mj-ea"/>
                </a:rPr>
                <a:t>与一个数相乘的结果。</a:t>
              </a:r>
              <a:endParaRPr lang="en-US" altLang="zh-CN" sz="3200" b="1" dirty="0">
                <a:solidFill>
                  <a:srgbClr val="000000"/>
                </a:solidFill>
                <a:latin typeface="+mn-lt"/>
                <a:ea typeface="+mj-ea"/>
              </a:endParaRPr>
            </a:p>
            <a:p>
              <a:pPr eaLnBrk="1" fontAlgn="auto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ea typeface="+mj-ea"/>
                </a:rPr>
                <a:t>汇总组内计算的所有式子，交流总结得到的结论。</a:t>
              </a:r>
            </a:p>
          </p:txBody>
        </p:sp>
      </p:grpSp>
      <p:grpSp>
        <p:nvGrpSpPr>
          <p:cNvPr id="41" name="TextBox 37">
            <a:extLst>
              <a:ext uri="{FF2B5EF4-FFF2-40B4-BE49-F238E27FC236}">
                <a16:creationId xmlns:a16="http://schemas.microsoft.com/office/drawing/2014/main" id="{9D363399-1D2D-432B-9CE1-FC6DEA82B870}"/>
              </a:ext>
            </a:extLst>
          </p:cNvPr>
          <p:cNvGrpSpPr>
            <a:grpSpLocks/>
          </p:cNvGrpSpPr>
          <p:nvPr/>
        </p:nvGrpSpPr>
        <p:grpSpPr bwMode="auto">
          <a:xfrm>
            <a:off x="2803526" y="4756896"/>
            <a:ext cx="6584949" cy="1547284"/>
            <a:chOff x="1266" y="2644"/>
            <a:chExt cx="3111" cy="731"/>
          </a:xfrm>
        </p:grpSpPr>
        <p:pic>
          <p:nvPicPr>
            <p:cNvPr id="6151" name="TextBox 37">
              <a:extLst>
                <a:ext uri="{FF2B5EF4-FFF2-40B4-BE49-F238E27FC236}">
                  <a16:creationId xmlns:a16="http://schemas.microsoft.com/office/drawing/2014/main" id="{90F63FF5-9479-4A2A-B8FF-D80BFEB6C5D3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6" y="2644"/>
              <a:ext cx="3111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 Box 11">
              <a:extLst>
                <a:ext uri="{FF2B5EF4-FFF2-40B4-BE49-F238E27FC236}">
                  <a16:creationId xmlns:a16="http://schemas.microsoft.com/office/drawing/2014/main" id="{2E695D72-849B-4B37-8316-A7E99EBA23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1" y="2828"/>
              <a:ext cx="2801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400" b="1" dirty="0">
                  <a:solidFill>
                    <a:srgbClr val="FFFFFF"/>
                  </a:solidFill>
                  <a:latin typeface="+mn-lt"/>
                  <a:ea typeface="+mn-ea"/>
                </a:rPr>
                <a:t>0 </a:t>
              </a:r>
              <a:r>
                <a:rPr lang="zh-CN" altLang="en-US" sz="4400" b="1" dirty="0">
                  <a:solidFill>
                    <a:srgbClr val="FFFFFF"/>
                  </a:solidFill>
                  <a:latin typeface="+mn-lt"/>
                  <a:ea typeface="+mn-ea"/>
                </a:rPr>
                <a:t>乘任何数都得 </a:t>
              </a:r>
              <a:r>
                <a:rPr lang="en-US" altLang="zh-CN" sz="4400" b="1" dirty="0">
                  <a:solidFill>
                    <a:srgbClr val="FFFFFF"/>
                  </a:solidFill>
                  <a:latin typeface="+mn-lt"/>
                  <a:ea typeface="+mn-ea"/>
                </a:rPr>
                <a:t>0</a:t>
              </a:r>
              <a:r>
                <a:rPr lang="zh-CN" altLang="en-US" sz="4400" b="1" dirty="0">
                  <a:solidFill>
                    <a:srgbClr val="FFFFFF"/>
                  </a:solidFill>
                  <a:latin typeface="+mn-lt"/>
                  <a:ea typeface="+mn-ea"/>
                </a:rPr>
                <a:t>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E:\本地\1.日常\状元成才路人物图\公司画图\101.png101">
            <a:extLst>
              <a:ext uri="{FF2B5EF4-FFF2-40B4-BE49-F238E27FC236}">
                <a16:creationId xmlns:a16="http://schemas.microsoft.com/office/drawing/2014/main" id="{E2291F4C-7CF0-2077-2C9A-49561D778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153" y="3068717"/>
            <a:ext cx="2271395" cy="446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D55D5865-028B-7DBC-933D-846A3E114DC4}"/>
              </a:ext>
            </a:extLst>
          </p:cNvPr>
          <p:cNvGrpSpPr/>
          <p:nvPr/>
        </p:nvGrpSpPr>
        <p:grpSpPr>
          <a:xfrm>
            <a:off x="2736039" y="3144570"/>
            <a:ext cx="7999730" cy="3446730"/>
            <a:chOff x="2736039" y="2954070"/>
            <a:chExt cx="7999730" cy="344673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grpSp>
          <p:nvGrpSpPr>
            <p:cNvPr id="10" name="组合 7">
              <a:extLst>
                <a:ext uri="{FF2B5EF4-FFF2-40B4-BE49-F238E27FC236}">
                  <a16:creationId xmlns:a16="http://schemas.microsoft.com/office/drawing/2014/main" id="{9AB3730A-A749-16C4-E31A-AAEE8124925E}"/>
                </a:ext>
              </a:extLst>
            </p:cNvPr>
            <p:cNvGrpSpPr/>
            <p:nvPr/>
          </p:nvGrpSpPr>
          <p:grpSpPr bwMode="auto">
            <a:xfrm>
              <a:off x="2736039" y="3033213"/>
              <a:ext cx="7999730" cy="3367587"/>
              <a:chOff x="684064" y="854501"/>
              <a:chExt cx="10823872" cy="4713518"/>
            </a:xfrm>
          </p:grpSpPr>
          <p:grpSp>
            <p:nvGrpSpPr>
              <p:cNvPr id="11" name="组合 8">
                <a:extLst>
                  <a:ext uri="{FF2B5EF4-FFF2-40B4-BE49-F238E27FC236}">
                    <a16:creationId xmlns:a16="http://schemas.microsoft.com/office/drawing/2014/main" id="{F08DD3D5-2C9B-778A-4304-54B5F9BC4BEE}"/>
                  </a:ext>
                </a:extLst>
              </p:cNvPr>
              <p:cNvGrpSpPr/>
              <p:nvPr/>
            </p:nvGrpSpPr>
            <p:grpSpPr bwMode="auto">
              <a:xfrm>
                <a:off x="684064" y="854501"/>
                <a:ext cx="10823872" cy="4713518"/>
                <a:chOff x="684064" y="854501"/>
                <a:chExt cx="10823872" cy="4713518"/>
              </a:xfrm>
            </p:grpSpPr>
            <p:sp>
              <p:nvSpPr>
                <p:cNvPr id="13" name="矩形: 圆角 4">
                  <a:extLst>
                    <a:ext uri="{FF2B5EF4-FFF2-40B4-BE49-F238E27FC236}">
                      <a16:creationId xmlns:a16="http://schemas.microsoft.com/office/drawing/2014/main" id="{5EE7B361-2F0B-09B0-B2A1-33A5AE8EA5D5}"/>
                    </a:ext>
                  </a:extLst>
                </p:cNvPr>
                <p:cNvSpPr/>
                <p:nvPr/>
              </p:nvSpPr>
              <p:spPr>
                <a:xfrm>
                  <a:off x="925208" y="979031"/>
                  <a:ext cx="10441421" cy="4391198"/>
                </a:xfrm>
                <a:prstGeom prst="roundRect">
                  <a:avLst>
                    <a:gd name="adj" fmla="val 220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1600"/>
                </a:p>
              </p:txBody>
            </p:sp>
            <p:pic>
              <p:nvPicPr>
                <p:cNvPr id="14" name="图片 13">
                  <a:extLst>
                    <a:ext uri="{FF2B5EF4-FFF2-40B4-BE49-F238E27FC236}">
                      <a16:creationId xmlns:a16="http://schemas.microsoft.com/office/drawing/2014/main" id="{A2C73908-2DDC-5679-C398-6C157E2B66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684064" y="854501"/>
                  <a:ext cx="10823872" cy="4713518"/>
                </a:xfrm>
                <a:prstGeom prst="rect">
                  <a:avLst/>
                </a:prstGeom>
              </p:spPr>
            </p:pic>
          </p:grp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C6A52405-ECBC-BA4B-CC78-25EC6C72AF29}"/>
                  </a:ext>
                </a:extLst>
              </p:cNvPr>
              <p:cNvSpPr/>
              <p:nvPr/>
            </p:nvSpPr>
            <p:spPr>
              <a:xfrm>
                <a:off x="1370107" y="1626190"/>
                <a:ext cx="9651939" cy="36346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1FD03D4-FAF3-806B-306F-3668BAA398B1}"/>
                </a:ext>
              </a:extLst>
            </p:cNvPr>
            <p:cNvSpPr txBox="1"/>
            <p:nvPr/>
          </p:nvSpPr>
          <p:spPr>
            <a:xfrm>
              <a:off x="3424887" y="2954070"/>
              <a:ext cx="2158789" cy="570369"/>
            </a:xfrm>
            <a:prstGeom prst="roundRect">
              <a:avLst/>
            </a:prstGeom>
            <a:solidFill>
              <a:srgbClr val="839BC7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zh-CN" altLang="en-US" sz="3200" b="1" kern="100" dirty="0">
                  <a:solidFill>
                    <a:srgbClr val="FFFFFF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独立探究</a:t>
              </a:r>
            </a:p>
          </p:txBody>
        </p:sp>
      </p:grpSp>
      <p:sp>
        <p:nvSpPr>
          <p:cNvPr id="30" name="TextBox 28">
            <a:extLst>
              <a:ext uri="{FF2B5EF4-FFF2-40B4-BE49-F238E27FC236}">
                <a16:creationId xmlns:a16="http://schemas.microsoft.com/office/drawing/2014/main" id="{80FEDF22-54F3-4D55-9CEC-D5C869A4B1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070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>
                <a:latin typeface="+mn-lt"/>
              </a:rPr>
              <a:t>240×2</a:t>
            </a:r>
            <a:r>
              <a:rPr lang="zh-CN" altLang="en-US" sz="3600" b="1">
                <a:latin typeface="+mn-lt"/>
              </a:rPr>
              <a:t>＝</a:t>
            </a:r>
          </a:p>
        </p:txBody>
      </p:sp>
      <p:sp>
        <p:nvSpPr>
          <p:cNvPr id="31" name="TextBox 29">
            <a:extLst>
              <a:ext uri="{FF2B5EF4-FFF2-40B4-BE49-F238E27FC236}">
                <a16:creationId xmlns:a16="http://schemas.microsoft.com/office/drawing/2014/main" id="{30018C17-9DFC-407B-8D66-29B0E0A64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629" y="2062257"/>
            <a:ext cx="28553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130×5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sp>
        <p:nvSpPr>
          <p:cNvPr id="32" name="TextBox 30">
            <a:extLst>
              <a:ext uri="{FF2B5EF4-FFF2-40B4-BE49-F238E27FC236}">
                <a16:creationId xmlns:a16="http://schemas.microsoft.com/office/drawing/2014/main" id="{73591115-DA3A-40A4-AC40-A53D674DE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6072" y="2062257"/>
            <a:ext cx="2853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203×3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sp>
        <p:nvSpPr>
          <p:cNvPr id="33" name="TextBox 35">
            <a:extLst>
              <a:ext uri="{FF2B5EF4-FFF2-40B4-BE49-F238E27FC236}">
                <a16:creationId xmlns:a16="http://schemas.microsoft.com/office/drawing/2014/main" id="{22476D03-A13C-4254-AF2D-D3EC26C4D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0399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208×7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7A1C6DD-E3BA-AB0D-CB3C-3B7A7CA9E110}"/>
              </a:ext>
            </a:extLst>
          </p:cNvPr>
          <p:cNvGrpSpPr/>
          <p:nvPr/>
        </p:nvGrpSpPr>
        <p:grpSpPr>
          <a:xfrm>
            <a:off x="852908" y="691747"/>
            <a:ext cx="11092180" cy="573405"/>
            <a:chOff x="1087" y="7328"/>
            <a:chExt cx="17468" cy="903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80D6F2D8-3E55-C60D-CE1B-7633C80BA85E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6666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下面是一组与</a:t>
              </a:r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0</a:t>
              </a:r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有关的算式，请你用竖式算一算。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3B92C03-8CE9-A6CC-1A8F-838FE1D161B6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50C888D1-FC5F-B605-A8DB-3EF498E4BEEF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2B291D93-6F0C-F009-BBBF-BEB54AFC6B2E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9A54B379-D285-34B4-0AA4-B2BB5E012300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E5893251-FA54-0FE0-B6FB-92A504F4F694}"/>
              </a:ext>
            </a:extLst>
          </p:cNvPr>
          <p:cNvSpPr txBox="1"/>
          <p:nvPr/>
        </p:nvSpPr>
        <p:spPr>
          <a:xfrm>
            <a:off x="3288701" y="3913055"/>
            <a:ext cx="6730787" cy="641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这些算式有什么规律？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37F2302-42CF-F931-D498-32DDCE2B0410}"/>
              </a:ext>
            </a:extLst>
          </p:cNvPr>
          <p:cNvSpPr txBox="1"/>
          <p:nvPr/>
        </p:nvSpPr>
        <p:spPr>
          <a:xfrm>
            <a:off x="3288701" y="4691267"/>
            <a:ext cx="6730787" cy="641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你能列竖式计算吗？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CFCE70A-4C35-01D2-DDAA-5855B10E7BC0}"/>
              </a:ext>
            </a:extLst>
          </p:cNvPr>
          <p:cNvSpPr txBox="1"/>
          <p:nvPr/>
        </p:nvSpPr>
        <p:spPr>
          <a:xfrm>
            <a:off x="3288701" y="5469480"/>
            <a:ext cx="6730787" cy="641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在计算的时候需要注意哪些问题？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DB85DC3-DAD7-2540-6048-8F3E820E4CB7}"/>
              </a:ext>
            </a:extLst>
          </p:cNvPr>
          <p:cNvSpPr txBox="1"/>
          <p:nvPr/>
        </p:nvSpPr>
        <p:spPr bwMode="auto">
          <a:xfrm>
            <a:off x="1160762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07D4A4A-8E77-8BC8-F605-D462B90C0CF9}"/>
              </a:ext>
            </a:extLst>
          </p:cNvPr>
          <p:cNvSpPr txBox="1"/>
          <p:nvPr/>
        </p:nvSpPr>
        <p:spPr bwMode="auto">
          <a:xfrm>
            <a:off x="3942873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7" name="连接符: 肘形 26">
            <a:extLst>
              <a:ext uri="{FF2B5EF4-FFF2-40B4-BE49-F238E27FC236}">
                <a16:creationId xmlns:a16="http://schemas.microsoft.com/office/drawing/2014/main" id="{13249F8D-1EE5-4C67-5FBB-B8F94EB16080}"/>
              </a:ext>
            </a:extLst>
          </p:cNvPr>
          <p:cNvCxnSpPr>
            <a:stCxn id="21" idx="0"/>
            <a:endCxn id="25" idx="0"/>
          </p:cNvCxnSpPr>
          <p:nvPr/>
        </p:nvCxnSpPr>
        <p:spPr>
          <a:xfrm rot="5400000" flipH="1" flipV="1">
            <a:off x="2871887" y="657875"/>
            <a:ext cx="12700" cy="2782111"/>
          </a:xfrm>
          <a:prstGeom prst="bentConnector3">
            <a:avLst>
              <a:gd name="adj1" fmla="val 1800000"/>
            </a:avLst>
          </a:prstGeom>
          <a:ln w="19050">
            <a:solidFill>
              <a:srgbClr val="FF6E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B92996C6-DF4C-AE98-265A-5185FB602784}"/>
              </a:ext>
            </a:extLst>
          </p:cNvPr>
          <p:cNvSpPr txBox="1"/>
          <p:nvPr/>
        </p:nvSpPr>
        <p:spPr>
          <a:xfrm>
            <a:off x="1847850" y="123825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乘数末尾有</a:t>
            </a:r>
            <a:r>
              <a:rPr lang="en-US" altLang="zh-CN" sz="2800" dirty="0">
                <a:solidFill>
                  <a:srgbClr val="0000FF"/>
                </a:solidFill>
              </a:rPr>
              <a:t>0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1DAAED6-C8EB-F631-024B-774686AD9603}"/>
              </a:ext>
            </a:extLst>
          </p:cNvPr>
          <p:cNvSpPr txBox="1"/>
          <p:nvPr/>
        </p:nvSpPr>
        <p:spPr bwMode="auto">
          <a:xfrm>
            <a:off x="6494762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93890B4-1AB8-0191-7D1E-7A71173D0AFE}"/>
              </a:ext>
            </a:extLst>
          </p:cNvPr>
          <p:cNvSpPr txBox="1"/>
          <p:nvPr/>
        </p:nvSpPr>
        <p:spPr bwMode="auto">
          <a:xfrm>
            <a:off x="9276873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0" name="连接符: 肘形 39">
            <a:extLst>
              <a:ext uri="{FF2B5EF4-FFF2-40B4-BE49-F238E27FC236}">
                <a16:creationId xmlns:a16="http://schemas.microsoft.com/office/drawing/2014/main" id="{6D7DC06C-5A9E-5B60-F274-4CD830FE282B}"/>
              </a:ext>
            </a:extLst>
          </p:cNvPr>
          <p:cNvCxnSpPr>
            <a:stCxn id="29" idx="0"/>
            <a:endCxn id="39" idx="0"/>
          </p:cNvCxnSpPr>
          <p:nvPr/>
        </p:nvCxnSpPr>
        <p:spPr>
          <a:xfrm rot="5400000" flipH="1" flipV="1">
            <a:off x="8205887" y="657875"/>
            <a:ext cx="12700" cy="2782111"/>
          </a:xfrm>
          <a:prstGeom prst="bentConnector3">
            <a:avLst>
              <a:gd name="adj1" fmla="val 1800000"/>
            </a:avLst>
          </a:prstGeom>
          <a:ln w="19050">
            <a:solidFill>
              <a:srgbClr val="FF6E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AF95C49F-A80B-B1B3-A2C1-BE7E97E0301D}"/>
              </a:ext>
            </a:extLst>
          </p:cNvPr>
          <p:cNvSpPr txBox="1"/>
          <p:nvPr/>
        </p:nvSpPr>
        <p:spPr>
          <a:xfrm>
            <a:off x="7181850" y="123825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乘数中间有</a:t>
            </a:r>
            <a:r>
              <a:rPr lang="en-US" altLang="zh-CN" sz="2800" dirty="0">
                <a:solidFill>
                  <a:srgbClr val="0000FF"/>
                </a:solidFill>
              </a:rPr>
              <a:t>0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1" grpId="0"/>
      <p:bldP spid="25" grpId="0"/>
      <p:bldP spid="28" grpId="0"/>
      <p:bldP spid="29" grpId="0"/>
      <p:bldP spid="39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92C87-2CC9-4553-C057-03ACEDFFB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42">
            <a:extLst>
              <a:ext uri="{FF2B5EF4-FFF2-40B4-BE49-F238E27FC236}">
                <a16:creationId xmlns:a16="http://schemas.microsoft.com/office/drawing/2014/main" id="{7BA42AF3-7F0C-BFA1-55F6-ED4393F22525}"/>
              </a:ext>
            </a:extLst>
          </p:cNvPr>
          <p:cNvSpPr txBox="1"/>
          <p:nvPr/>
        </p:nvSpPr>
        <p:spPr>
          <a:xfrm>
            <a:off x="2436285" y="5344584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4</a:t>
            </a:r>
            <a:endParaRPr lang="zh-CN" altLang="en-US" sz="3600" b="1" spc="800" dirty="0"/>
          </a:p>
        </p:txBody>
      </p:sp>
      <p:sp>
        <p:nvSpPr>
          <p:cNvPr id="100" name="TextBox 45">
            <a:extLst>
              <a:ext uri="{FF2B5EF4-FFF2-40B4-BE49-F238E27FC236}">
                <a16:creationId xmlns:a16="http://schemas.microsoft.com/office/drawing/2014/main" id="{116778B3-57CC-9A79-A26E-18D42C709091}"/>
              </a:ext>
            </a:extLst>
          </p:cNvPr>
          <p:cNvSpPr txBox="1"/>
          <p:nvPr/>
        </p:nvSpPr>
        <p:spPr>
          <a:xfrm>
            <a:off x="3932767" y="5340351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0</a:t>
            </a:r>
            <a:endParaRPr lang="zh-CN" altLang="en-US" sz="3600" b="1" spc="800" dirty="0"/>
          </a:p>
        </p:txBody>
      </p:sp>
      <p:sp>
        <p:nvSpPr>
          <p:cNvPr id="101" name="TextBox 42">
            <a:extLst>
              <a:ext uri="{FF2B5EF4-FFF2-40B4-BE49-F238E27FC236}">
                <a16:creationId xmlns:a16="http://schemas.microsoft.com/office/drawing/2014/main" id="{1C274E7E-E758-B576-E600-3CE8A086F5E0}"/>
              </a:ext>
            </a:extLst>
          </p:cNvPr>
          <p:cNvSpPr txBox="1"/>
          <p:nvPr/>
        </p:nvSpPr>
        <p:spPr>
          <a:xfrm>
            <a:off x="3185584" y="5344584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8</a:t>
            </a:r>
            <a:endParaRPr lang="zh-CN" altLang="en-US" sz="3600" b="1" spc="800" dirty="0"/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7D895DE5-7A29-107F-9245-69DA6B5E4668}"/>
              </a:ext>
            </a:extLst>
          </p:cNvPr>
          <p:cNvGrpSpPr/>
          <p:nvPr/>
        </p:nvGrpSpPr>
        <p:grpSpPr>
          <a:xfrm>
            <a:off x="2292848" y="5375692"/>
            <a:ext cx="2199777" cy="660704"/>
            <a:chOff x="2729286" y="3888894"/>
            <a:chExt cx="1826666" cy="548640"/>
          </a:xfrm>
          <a:solidFill>
            <a:schemeClr val="bg1"/>
          </a:solidFill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E767969F-262C-7333-F6AA-B94C6B2B168C}"/>
                </a:ext>
              </a:extLst>
            </p:cNvPr>
            <p:cNvSpPr/>
            <p:nvPr/>
          </p:nvSpPr>
          <p:spPr>
            <a:xfrm>
              <a:off x="4007312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C18F9963-C19E-8E7E-C1B8-ABDB55732A6C}"/>
                </a:ext>
              </a:extLst>
            </p:cNvPr>
            <p:cNvSpPr/>
            <p:nvPr/>
          </p:nvSpPr>
          <p:spPr>
            <a:xfrm>
              <a:off x="3368299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CD10709D-F9BA-EA6E-45FA-17833A230E54}"/>
                </a:ext>
              </a:extLst>
            </p:cNvPr>
            <p:cNvSpPr/>
            <p:nvPr/>
          </p:nvSpPr>
          <p:spPr>
            <a:xfrm>
              <a:off x="2729286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</p:grpSp>
      <p:sp>
        <p:nvSpPr>
          <p:cNvPr id="30" name="TextBox 28">
            <a:extLst>
              <a:ext uri="{FF2B5EF4-FFF2-40B4-BE49-F238E27FC236}">
                <a16:creationId xmlns:a16="http://schemas.microsoft.com/office/drawing/2014/main" id="{67D3937F-D6E8-4214-3BB6-07326DBEF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070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240×2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sp>
        <p:nvSpPr>
          <p:cNvPr id="31" name="TextBox 29">
            <a:extLst>
              <a:ext uri="{FF2B5EF4-FFF2-40B4-BE49-F238E27FC236}">
                <a16:creationId xmlns:a16="http://schemas.microsoft.com/office/drawing/2014/main" id="{BBEDAC27-BAB3-58CB-E0E3-6C4116FF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629" y="2062257"/>
            <a:ext cx="28553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130×5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sp>
        <p:nvSpPr>
          <p:cNvPr id="32" name="TextBox 30">
            <a:extLst>
              <a:ext uri="{FF2B5EF4-FFF2-40B4-BE49-F238E27FC236}">
                <a16:creationId xmlns:a16="http://schemas.microsoft.com/office/drawing/2014/main" id="{518B47FD-9370-1FB3-FF57-E8FA421B9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6072" y="2062257"/>
            <a:ext cx="2853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203×3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sp>
        <p:nvSpPr>
          <p:cNvPr id="33" name="TextBox 35">
            <a:extLst>
              <a:ext uri="{FF2B5EF4-FFF2-40B4-BE49-F238E27FC236}">
                <a16:creationId xmlns:a16="http://schemas.microsoft.com/office/drawing/2014/main" id="{A678A8B2-841E-8A55-86B8-836BF3343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0399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208×4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sp>
        <p:nvSpPr>
          <p:cNvPr id="34" name="TextBox 36">
            <a:extLst>
              <a:ext uri="{FF2B5EF4-FFF2-40B4-BE49-F238E27FC236}">
                <a16:creationId xmlns:a16="http://schemas.microsoft.com/office/drawing/2014/main" id="{87B8A3B9-8615-1DE9-174B-E13E27E61886}"/>
              </a:ext>
            </a:extLst>
          </p:cNvPr>
          <p:cNvSpPr txBox="1"/>
          <p:nvPr/>
        </p:nvSpPr>
        <p:spPr>
          <a:xfrm>
            <a:off x="2387600" y="3587751"/>
            <a:ext cx="25061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2  4  0</a:t>
            </a:r>
            <a:endParaRPr lang="zh-CN" altLang="en-US" sz="3600" b="1" spc="800" dirty="0"/>
          </a:p>
        </p:txBody>
      </p:sp>
      <p:sp>
        <p:nvSpPr>
          <p:cNvPr id="35" name="TextBox 38">
            <a:extLst>
              <a:ext uri="{FF2B5EF4-FFF2-40B4-BE49-F238E27FC236}">
                <a16:creationId xmlns:a16="http://schemas.microsoft.com/office/drawing/2014/main" id="{97D38E2A-6B91-C233-AE5E-5089538603EE}"/>
              </a:ext>
            </a:extLst>
          </p:cNvPr>
          <p:cNvSpPr txBox="1"/>
          <p:nvPr/>
        </p:nvSpPr>
        <p:spPr>
          <a:xfrm>
            <a:off x="1498601" y="4402667"/>
            <a:ext cx="927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×</a:t>
            </a:r>
            <a:endParaRPr lang="zh-CN" altLang="en-US" sz="3600" b="1" spc="800" dirty="0"/>
          </a:p>
        </p:txBody>
      </p:sp>
      <p:sp>
        <p:nvSpPr>
          <p:cNvPr id="36" name="TextBox 39">
            <a:extLst>
              <a:ext uri="{FF2B5EF4-FFF2-40B4-BE49-F238E27FC236}">
                <a16:creationId xmlns:a16="http://schemas.microsoft.com/office/drawing/2014/main" id="{4395ED87-93C1-C03B-1FCF-CD5966AFB181}"/>
              </a:ext>
            </a:extLst>
          </p:cNvPr>
          <p:cNvSpPr txBox="1"/>
          <p:nvPr/>
        </p:nvSpPr>
        <p:spPr>
          <a:xfrm>
            <a:off x="3895893" y="4347633"/>
            <a:ext cx="4729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2</a:t>
            </a:r>
            <a:endParaRPr lang="zh-CN" altLang="en-US" sz="3600" b="1" spc="800" dirty="0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5510503-8383-D2F9-B71A-624EB012B78E}"/>
              </a:ext>
            </a:extLst>
          </p:cNvPr>
          <p:cNvCxnSpPr>
            <a:cxnSpLocks/>
          </p:cNvCxnSpPr>
          <p:nvPr/>
        </p:nvCxnSpPr>
        <p:spPr>
          <a:xfrm>
            <a:off x="1617133" y="5204884"/>
            <a:ext cx="3168651" cy="0"/>
          </a:xfrm>
          <a:prstGeom prst="line">
            <a:avLst/>
          </a:prstGeom>
          <a:ln w="254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42">
            <a:extLst>
              <a:ext uri="{FF2B5EF4-FFF2-40B4-BE49-F238E27FC236}">
                <a16:creationId xmlns:a16="http://schemas.microsoft.com/office/drawing/2014/main" id="{D395572C-AFC5-BA06-5083-CB7F9CDA6A06}"/>
              </a:ext>
            </a:extLst>
          </p:cNvPr>
          <p:cNvSpPr txBox="1"/>
          <p:nvPr/>
        </p:nvSpPr>
        <p:spPr>
          <a:xfrm>
            <a:off x="2435225" y="5340350"/>
            <a:ext cx="19219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4  8</a:t>
            </a:r>
            <a:endParaRPr lang="zh-CN" altLang="en-US" sz="3600" b="1" spc="800" dirty="0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CFC4C9D-4988-5A82-965B-8CAC6FCE5CC0}"/>
              </a:ext>
            </a:extLst>
          </p:cNvPr>
          <p:cNvCxnSpPr>
            <a:cxnSpLocks/>
          </p:cNvCxnSpPr>
          <p:nvPr/>
        </p:nvCxnSpPr>
        <p:spPr>
          <a:xfrm>
            <a:off x="3836671" y="3774017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5">
            <a:extLst>
              <a:ext uri="{FF2B5EF4-FFF2-40B4-BE49-F238E27FC236}">
                <a16:creationId xmlns:a16="http://schemas.microsoft.com/office/drawing/2014/main" id="{1DD572C9-9EDC-D822-F25E-4CF0EEAFD5C8}"/>
              </a:ext>
            </a:extLst>
          </p:cNvPr>
          <p:cNvSpPr txBox="1"/>
          <p:nvPr/>
        </p:nvSpPr>
        <p:spPr>
          <a:xfrm>
            <a:off x="3931709" y="5346700"/>
            <a:ext cx="4624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</a:rPr>
              <a:t>0</a:t>
            </a:r>
            <a:endParaRPr lang="zh-CN" altLang="en-US" sz="3600" b="1" spc="800" dirty="0">
              <a:solidFill>
                <a:srgbClr val="FF0000"/>
              </a:solidFill>
            </a:endParaRPr>
          </a:p>
        </p:txBody>
      </p:sp>
      <p:sp>
        <p:nvSpPr>
          <p:cNvPr id="43" name="TextBox 46">
            <a:extLst>
              <a:ext uri="{FF2B5EF4-FFF2-40B4-BE49-F238E27FC236}">
                <a16:creationId xmlns:a16="http://schemas.microsoft.com/office/drawing/2014/main" id="{D9A9D0FD-46E6-6A82-BF46-B2B369D86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463" y="2053790"/>
            <a:ext cx="1403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480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700874C-BC5B-2E72-9961-FFD072FFEF65}"/>
              </a:ext>
            </a:extLst>
          </p:cNvPr>
          <p:cNvGrpSpPr>
            <a:grpSpLocks/>
          </p:cNvGrpSpPr>
          <p:nvPr/>
        </p:nvGrpSpPr>
        <p:grpSpPr bwMode="auto">
          <a:xfrm>
            <a:off x="6520794" y="3019219"/>
            <a:ext cx="5172941" cy="3221168"/>
            <a:chOff x="5271589" y="2748453"/>
            <a:chExt cx="3880020" cy="2415635"/>
          </a:xfrm>
        </p:grpSpPr>
        <p:grpSp>
          <p:nvGrpSpPr>
            <p:cNvPr id="7191" name="组合 2">
              <a:extLst>
                <a:ext uri="{FF2B5EF4-FFF2-40B4-BE49-F238E27FC236}">
                  <a16:creationId xmlns:a16="http://schemas.microsoft.com/office/drawing/2014/main" id="{C6FD4CCD-BD2F-2843-5D4B-E60FAC690E7E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5271589" y="2748453"/>
              <a:ext cx="2631762" cy="849100"/>
              <a:chOff x="1484241" y="2971844"/>
              <a:chExt cx="3930654" cy="1060105"/>
            </a:xfrm>
          </p:grpSpPr>
          <p:pic>
            <p:nvPicPr>
              <p:cNvPr id="7193" name="图片 41">
                <a:extLst>
                  <a:ext uri="{FF2B5EF4-FFF2-40B4-BE49-F238E27FC236}">
                    <a16:creationId xmlns:a16="http://schemas.microsoft.com/office/drawing/2014/main" id="{C5EE210E-0AFE-BB6E-F35E-21A6A35FB3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84241" y="2971844"/>
                <a:ext cx="3930654" cy="1060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A0A55B04-AEAF-2097-CA64-A22C04BD201F}"/>
                  </a:ext>
                </a:extLst>
              </p:cNvPr>
              <p:cNvSpPr/>
              <p:nvPr/>
            </p:nvSpPr>
            <p:spPr bwMode="auto">
              <a:xfrm>
                <a:off x="2163553" y="3167442"/>
                <a:ext cx="3054384" cy="552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3200" b="1" dirty="0">
                    <a:latin typeface="+mn-lt"/>
                    <a:ea typeface="+mn-ea"/>
                  </a:rPr>
                  <a:t>可以这样写。</a:t>
                </a:r>
                <a:endParaRPr lang="en-US" altLang="zh-CN" sz="3200" b="1" dirty="0">
                  <a:latin typeface="+mn-lt"/>
                  <a:ea typeface="+mn-ea"/>
                </a:endParaRPr>
              </a:p>
            </p:txBody>
          </p:sp>
        </p:grpSp>
        <p:pic>
          <p:nvPicPr>
            <p:cNvPr id="7192" name="图片 6">
              <a:extLst>
                <a:ext uri="{FF2B5EF4-FFF2-40B4-BE49-F238E27FC236}">
                  <a16:creationId xmlns:a16="http://schemas.microsoft.com/office/drawing/2014/main" id="{FF8A1305-9E25-D559-1992-702333BF4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5" r="725"/>
            <a:stretch/>
          </p:blipFill>
          <p:spPr bwMode="auto">
            <a:xfrm>
              <a:off x="7716137" y="3084670"/>
              <a:ext cx="1435472" cy="2079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93D9C97-5045-447E-CF68-A9264CC990D1}"/>
              </a:ext>
            </a:extLst>
          </p:cNvPr>
          <p:cNvGrpSpPr/>
          <p:nvPr/>
        </p:nvGrpSpPr>
        <p:grpSpPr>
          <a:xfrm>
            <a:off x="852908" y="691747"/>
            <a:ext cx="11092180" cy="573405"/>
            <a:chOff x="1087" y="7328"/>
            <a:chExt cx="17468" cy="903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05E717CD-7411-25E3-68C6-2B153A62C44F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328"/>
              <a:ext cx="16666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下面是一组与</a:t>
              </a:r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0</a:t>
              </a:r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有关的算式，请你用竖式算一算。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211125A-EE8F-0177-AD03-20E2BA55C13E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A2B32C41-64AF-83A7-D6E0-7E9E2AF78E32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2CC6B3C8-94DC-5012-F64C-0A8BB2724E24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E058CD24-A438-2688-C97E-F55A8D111276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TextBox 42">
            <a:extLst>
              <a:ext uri="{FF2B5EF4-FFF2-40B4-BE49-F238E27FC236}">
                <a16:creationId xmlns:a16="http://schemas.microsoft.com/office/drawing/2014/main" id="{97354DCD-474E-4BA7-9167-9481B15A69CB}"/>
              </a:ext>
            </a:extLst>
          </p:cNvPr>
          <p:cNvSpPr txBox="1"/>
          <p:nvPr/>
        </p:nvSpPr>
        <p:spPr>
          <a:xfrm>
            <a:off x="7305524" y="5366356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6</a:t>
            </a:r>
            <a:endParaRPr lang="zh-CN" altLang="en-US" sz="3600" b="1" spc="800" dirty="0"/>
          </a:p>
        </p:txBody>
      </p:sp>
      <p:sp>
        <p:nvSpPr>
          <p:cNvPr id="15" name="TextBox 45">
            <a:extLst>
              <a:ext uri="{FF2B5EF4-FFF2-40B4-BE49-F238E27FC236}">
                <a16:creationId xmlns:a16="http://schemas.microsoft.com/office/drawing/2014/main" id="{33FA7C7F-2622-49F6-8477-5E5C570C4BE1}"/>
              </a:ext>
            </a:extLst>
          </p:cNvPr>
          <p:cNvSpPr txBox="1"/>
          <p:nvPr/>
        </p:nvSpPr>
        <p:spPr>
          <a:xfrm>
            <a:off x="8846457" y="5372705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0</a:t>
            </a:r>
            <a:endParaRPr lang="zh-CN" altLang="en-US" sz="3600" b="1" spc="800" dirty="0"/>
          </a:p>
        </p:txBody>
      </p:sp>
      <p:sp>
        <p:nvSpPr>
          <p:cNvPr id="17" name="TextBox 42">
            <a:extLst>
              <a:ext uri="{FF2B5EF4-FFF2-40B4-BE49-F238E27FC236}">
                <a16:creationId xmlns:a16="http://schemas.microsoft.com/office/drawing/2014/main" id="{4909CAC9-52A0-4E86-B59C-99F16E45EBB1}"/>
              </a:ext>
            </a:extLst>
          </p:cNvPr>
          <p:cNvSpPr txBox="1"/>
          <p:nvPr/>
        </p:nvSpPr>
        <p:spPr>
          <a:xfrm>
            <a:off x="8051650" y="5376939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sp>
        <p:nvSpPr>
          <p:cNvPr id="18" name="TextBox 36">
            <a:extLst>
              <a:ext uri="{FF2B5EF4-FFF2-40B4-BE49-F238E27FC236}">
                <a16:creationId xmlns:a16="http://schemas.microsoft.com/office/drawing/2014/main" id="{D59A6522-FC0A-437A-8CFF-0E539BCBDB50}"/>
              </a:ext>
            </a:extLst>
          </p:cNvPr>
          <p:cNvSpPr txBox="1"/>
          <p:nvPr/>
        </p:nvSpPr>
        <p:spPr>
          <a:xfrm>
            <a:off x="7307641" y="3609523"/>
            <a:ext cx="25061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1  3  0</a:t>
            </a:r>
            <a:endParaRPr lang="zh-CN" altLang="en-US" sz="3600" b="1" spc="800" dirty="0"/>
          </a:p>
        </p:txBody>
      </p:sp>
      <p:sp>
        <p:nvSpPr>
          <p:cNvPr id="19" name="TextBox 38">
            <a:extLst>
              <a:ext uri="{FF2B5EF4-FFF2-40B4-BE49-F238E27FC236}">
                <a16:creationId xmlns:a16="http://schemas.microsoft.com/office/drawing/2014/main" id="{77CE5BEF-F6E5-4347-8B65-1F5632987A10}"/>
              </a:ext>
            </a:extLst>
          </p:cNvPr>
          <p:cNvSpPr txBox="1"/>
          <p:nvPr/>
        </p:nvSpPr>
        <p:spPr>
          <a:xfrm>
            <a:off x="6416525" y="4424439"/>
            <a:ext cx="92921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×</a:t>
            </a:r>
            <a:endParaRPr lang="zh-CN" altLang="en-US" sz="3600" b="1" spc="800" dirty="0"/>
          </a:p>
        </p:txBody>
      </p:sp>
      <p:sp>
        <p:nvSpPr>
          <p:cNvPr id="20" name="TextBox 39">
            <a:extLst>
              <a:ext uri="{FF2B5EF4-FFF2-40B4-BE49-F238E27FC236}">
                <a16:creationId xmlns:a16="http://schemas.microsoft.com/office/drawing/2014/main" id="{018071B5-5CE5-4540-9003-049216544BF8}"/>
              </a:ext>
            </a:extLst>
          </p:cNvPr>
          <p:cNvSpPr txBox="1"/>
          <p:nvPr/>
        </p:nvSpPr>
        <p:spPr>
          <a:xfrm>
            <a:off x="8842693" y="4369405"/>
            <a:ext cx="5893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0BE5878-FB9A-466F-8DA5-76E149564675}"/>
              </a:ext>
            </a:extLst>
          </p:cNvPr>
          <p:cNvCxnSpPr>
            <a:cxnSpLocks/>
          </p:cNvCxnSpPr>
          <p:nvPr/>
        </p:nvCxnSpPr>
        <p:spPr>
          <a:xfrm>
            <a:off x="6537175" y="5226656"/>
            <a:ext cx="3168649" cy="0"/>
          </a:xfrm>
          <a:prstGeom prst="line">
            <a:avLst/>
          </a:prstGeom>
          <a:ln w="254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F47791B-65E2-4DEE-A42B-462EE50C1112}"/>
              </a:ext>
            </a:extLst>
          </p:cNvPr>
          <p:cNvCxnSpPr>
            <a:cxnSpLocks/>
          </p:cNvCxnSpPr>
          <p:nvPr/>
        </p:nvCxnSpPr>
        <p:spPr>
          <a:xfrm>
            <a:off x="8667216" y="3795789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54">
            <a:extLst>
              <a:ext uri="{FF2B5EF4-FFF2-40B4-BE49-F238E27FC236}">
                <a16:creationId xmlns:a16="http://schemas.microsoft.com/office/drawing/2014/main" id="{772CE137-054D-46CB-A8FF-827910C9EA05}"/>
              </a:ext>
            </a:extLst>
          </p:cNvPr>
          <p:cNvSpPr txBox="1"/>
          <p:nvPr/>
        </p:nvSpPr>
        <p:spPr>
          <a:xfrm>
            <a:off x="7777541" y="4760989"/>
            <a:ext cx="5651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1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52E4FFB-5A18-4BA8-AE04-66EC6D684430}"/>
              </a:ext>
            </a:extLst>
          </p:cNvPr>
          <p:cNvGrpSpPr/>
          <p:nvPr/>
        </p:nvGrpSpPr>
        <p:grpSpPr>
          <a:xfrm>
            <a:off x="7151505" y="5389844"/>
            <a:ext cx="2278835" cy="696246"/>
            <a:chOff x="2729286" y="3888894"/>
            <a:chExt cx="1795717" cy="548640"/>
          </a:xfrm>
          <a:solidFill>
            <a:schemeClr val="bg1"/>
          </a:solidFill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684E2185-A134-4550-A08B-5E6C8F7E8CC5}"/>
                </a:ext>
              </a:extLst>
            </p:cNvPr>
            <p:cNvSpPr/>
            <p:nvPr/>
          </p:nvSpPr>
          <p:spPr>
            <a:xfrm>
              <a:off x="3976363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7E6314B4-439B-407F-B8BC-E2020C58D4CF}"/>
                </a:ext>
              </a:extLst>
            </p:cNvPr>
            <p:cNvSpPr/>
            <p:nvPr/>
          </p:nvSpPr>
          <p:spPr>
            <a:xfrm>
              <a:off x="3352824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3B2AC4CE-8791-4905-8AB7-68419387385E}"/>
                </a:ext>
              </a:extLst>
            </p:cNvPr>
            <p:cNvSpPr/>
            <p:nvPr/>
          </p:nvSpPr>
          <p:spPr>
            <a:xfrm>
              <a:off x="2729286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</p:grpSp>
      <p:sp>
        <p:nvSpPr>
          <p:cNvPr id="29" name="TextBox 45">
            <a:extLst>
              <a:ext uri="{FF2B5EF4-FFF2-40B4-BE49-F238E27FC236}">
                <a16:creationId xmlns:a16="http://schemas.microsoft.com/office/drawing/2014/main" id="{4BCBF120-CA66-4A75-A723-3E4377D9CF01}"/>
              </a:ext>
            </a:extLst>
          </p:cNvPr>
          <p:cNvSpPr txBox="1"/>
          <p:nvPr/>
        </p:nvSpPr>
        <p:spPr>
          <a:xfrm>
            <a:off x="8850161" y="5368472"/>
            <a:ext cx="496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</a:rPr>
              <a:t>0</a:t>
            </a:r>
            <a:endParaRPr lang="zh-CN" altLang="en-US" sz="3600" b="1" spc="800" dirty="0">
              <a:solidFill>
                <a:srgbClr val="FF0000"/>
              </a:solidFill>
            </a:endParaRPr>
          </a:p>
        </p:txBody>
      </p:sp>
      <p:sp>
        <p:nvSpPr>
          <p:cNvPr id="39" name="TextBox 51">
            <a:extLst>
              <a:ext uri="{FF2B5EF4-FFF2-40B4-BE49-F238E27FC236}">
                <a16:creationId xmlns:a16="http://schemas.microsoft.com/office/drawing/2014/main" id="{5C5E6B4E-DD02-4008-A7FB-1777FC454B31}"/>
              </a:ext>
            </a:extLst>
          </p:cNvPr>
          <p:cNvSpPr txBox="1"/>
          <p:nvPr/>
        </p:nvSpPr>
        <p:spPr>
          <a:xfrm>
            <a:off x="8048474" y="5379056"/>
            <a:ext cx="4312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sp>
        <p:nvSpPr>
          <p:cNvPr id="40" name="TextBox 55">
            <a:extLst>
              <a:ext uri="{FF2B5EF4-FFF2-40B4-BE49-F238E27FC236}">
                <a16:creationId xmlns:a16="http://schemas.microsoft.com/office/drawing/2014/main" id="{E40A5329-CEC8-4CED-9B3C-82D3AC6E3ECF}"/>
              </a:ext>
            </a:extLst>
          </p:cNvPr>
          <p:cNvSpPr txBox="1"/>
          <p:nvPr/>
        </p:nvSpPr>
        <p:spPr>
          <a:xfrm>
            <a:off x="7299175" y="5387523"/>
            <a:ext cx="78316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6</a:t>
            </a:r>
            <a:endParaRPr lang="zh-CN" altLang="en-US" sz="3600" b="1" spc="800" dirty="0"/>
          </a:p>
        </p:txBody>
      </p:sp>
      <p:sp>
        <p:nvSpPr>
          <p:cNvPr id="44" name="TextBox 56">
            <a:extLst>
              <a:ext uri="{FF2B5EF4-FFF2-40B4-BE49-F238E27FC236}">
                <a16:creationId xmlns:a16="http://schemas.microsoft.com/office/drawing/2014/main" id="{B96433D3-7731-4777-80C2-AA3FCF69D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054" y="2051111"/>
            <a:ext cx="14054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650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TextBox 30">
            <a:extLst>
              <a:ext uri="{FF2B5EF4-FFF2-40B4-BE49-F238E27FC236}">
                <a16:creationId xmlns:a16="http://schemas.microsoft.com/office/drawing/2014/main" id="{69157247-F0FE-CBB3-14A0-4CEBE7922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6072" y="2062257"/>
            <a:ext cx="2853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203×3</a:t>
            </a:r>
            <a:r>
              <a:rPr lang="zh-CN" altLang="en-US" sz="3600" b="1" dirty="0">
                <a:latin typeface="+mn-lt"/>
              </a:rPr>
              <a:t>＝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B7A172C-555F-8318-9EE7-484611B33F85}"/>
              </a:ext>
            </a:extLst>
          </p:cNvPr>
          <p:cNvSpPr txBox="1"/>
          <p:nvPr/>
        </p:nvSpPr>
        <p:spPr bwMode="auto">
          <a:xfrm>
            <a:off x="1160762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129883B-475E-39A4-CCD6-F71C26C403DC}"/>
              </a:ext>
            </a:extLst>
          </p:cNvPr>
          <p:cNvSpPr txBox="1"/>
          <p:nvPr/>
        </p:nvSpPr>
        <p:spPr bwMode="auto">
          <a:xfrm>
            <a:off x="3942873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5" name="连接符: 肘形 54">
            <a:extLst>
              <a:ext uri="{FF2B5EF4-FFF2-40B4-BE49-F238E27FC236}">
                <a16:creationId xmlns:a16="http://schemas.microsoft.com/office/drawing/2014/main" id="{438D9F2B-6526-A07A-2339-D92505B51008}"/>
              </a:ext>
            </a:extLst>
          </p:cNvPr>
          <p:cNvCxnSpPr/>
          <p:nvPr/>
        </p:nvCxnSpPr>
        <p:spPr>
          <a:xfrm rot="5400000" flipH="1" flipV="1">
            <a:off x="2871887" y="657875"/>
            <a:ext cx="12700" cy="2782111"/>
          </a:xfrm>
          <a:prstGeom prst="bentConnector3">
            <a:avLst>
              <a:gd name="adj1" fmla="val 1800000"/>
            </a:avLst>
          </a:prstGeom>
          <a:ln w="19050">
            <a:solidFill>
              <a:srgbClr val="FF6E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EC44F9DA-6C7E-ADF2-209E-9B8448CD7A92}"/>
              </a:ext>
            </a:extLst>
          </p:cNvPr>
          <p:cNvSpPr txBox="1"/>
          <p:nvPr/>
        </p:nvSpPr>
        <p:spPr>
          <a:xfrm>
            <a:off x="1847850" y="123825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乘数末尾有</a:t>
            </a:r>
            <a:r>
              <a:rPr lang="en-US" altLang="zh-CN" sz="2800" dirty="0">
                <a:solidFill>
                  <a:srgbClr val="0000FF"/>
                </a:solidFill>
              </a:rPr>
              <a:t>0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48148E-6 L -0.06094 1.48148E-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L -0.06367 7.40741E-7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/>
      <p:bldP spid="34" grpId="0"/>
      <p:bldP spid="35" grpId="0"/>
      <p:bldP spid="36" grpId="0"/>
      <p:bldP spid="36" grpId="1"/>
      <p:bldP spid="36" grpId="2"/>
      <p:bldP spid="38" grpId="0"/>
      <p:bldP spid="42" grpId="0"/>
      <p:bldP spid="43" grpId="0"/>
      <p:bldP spid="9" grpId="0"/>
      <p:bldP spid="15" grpId="0"/>
      <p:bldP spid="17" grpId="0"/>
      <p:bldP spid="18" grpId="0"/>
      <p:bldP spid="19" grpId="0"/>
      <p:bldP spid="20" grpId="0"/>
      <p:bldP spid="20" grpId="1"/>
      <p:bldP spid="20" grpId="2"/>
      <p:bldP spid="24" grpId="0"/>
      <p:bldP spid="24" grpId="1"/>
      <p:bldP spid="24" grpId="2"/>
      <p:bldP spid="29" grpId="0"/>
      <p:bldP spid="39" grpId="0"/>
      <p:bldP spid="40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2CE2910-62E2-48F4-A1EE-5263A2606D24}"/>
              </a:ext>
            </a:extLst>
          </p:cNvPr>
          <p:cNvSpPr/>
          <p:nvPr/>
        </p:nvSpPr>
        <p:spPr bwMode="auto">
          <a:xfrm flipH="1">
            <a:off x="895620" y="3540849"/>
            <a:ext cx="10356312" cy="221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末尾有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的三位数乘一位数的笔算方法：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相同数位对齐，从个位乘起，用一位数去乘三位数每一位上的数，任何数与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相乘的结果为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，故积的末尾也有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。</a:t>
            </a:r>
          </a:p>
        </p:txBody>
      </p:sp>
      <p:sp>
        <p:nvSpPr>
          <p:cNvPr id="2" name="TextBox 42">
            <a:extLst>
              <a:ext uri="{FF2B5EF4-FFF2-40B4-BE49-F238E27FC236}">
                <a16:creationId xmlns:a16="http://schemas.microsoft.com/office/drawing/2014/main" id="{F1A56872-9B48-CBB2-A108-72D8BF084C1E}"/>
              </a:ext>
            </a:extLst>
          </p:cNvPr>
          <p:cNvSpPr txBox="1"/>
          <p:nvPr/>
        </p:nvSpPr>
        <p:spPr>
          <a:xfrm>
            <a:off x="2436285" y="239925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4</a:t>
            </a:r>
            <a:endParaRPr lang="zh-CN" altLang="en-US" sz="3600" b="1" spc="800" dirty="0"/>
          </a:p>
        </p:txBody>
      </p:sp>
      <p:sp>
        <p:nvSpPr>
          <p:cNvPr id="3" name="TextBox 45">
            <a:extLst>
              <a:ext uri="{FF2B5EF4-FFF2-40B4-BE49-F238E27FC236}">
                <a16:creationId xmlns:a16="http://schemas.microsoft.com/office/drawing/2014/main" id="{1FFA8E9D-8D37-21EA-0B4E-4B0F39333053}"/>
              </a:ext>
            </a:extLst>
          </p:cNvPr>
          <p:cNvSpPr txBox="1"/>
          <p:nvPr/>
        </p:nvSpPr>
        <p:spPr>
          <a:xfrm>
            <a:off x="3932767" y="2395017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0</a:t>
            </a:r>
            <a:endParaRPr lang="zh-CN" altLang="en-US" sz="3600" b="1" spc="800" dirty="0"/>
          </a:p>
        </p:txBody>
      </p:sp>
      <p:sp>
        <p:nvSpPr>
          <p:cNvPr id="5" name="TextBox 42">
            <a:extLst>
              <a:ext uri="{FF2B5EF4-FFF2-40B4-BE49-F238E27FC236}">
                <a16:creationId xmlns:a16="http://schemas.microsoft.com/office/drawing/2014/main" id="{98D29C05-B7E1-598C-732E-D30B450ADB67}"/>
              </a:ext>
            </a:extLst>
          </p:cNvPr>
          <p:cNvSpPr txBox="1"/>
          <p:nvPr/>
        </p:nvSpPr>
        <p:spPr>
          <a:xfrm>
            <a:off x="3185584" y="239925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8</a:t>
            </a:r>
            <a:endParaRPr lang="zh-CN" altLang="en-US" sz="3600" b="1" spc="800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AD89818-4C86-15A7-F7DA-7611D34B83DE}"/>
              </a:ext>
            </a:extLst>
          </p:cNvPr>
          <p:cNvGrpSpPr/>
          <p:nvPr/>
        </p:nvGrpSpPr>
        <p:grpSpPr>
          <a:xfrm>
            <a:off x="2292848" y="2430358"/>
            <a:ext cx="2199777" cy="660704"/>
            <a:chOff x="2729286" y="3888894"/>
            <a:chExt cx="1826666" cy="548640"/>
          </a:xfrm>
          <a:solidFill>
            <a:schemeClr val="bg1"/>
          </a:solidFill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5ABE80A-41A9-BB5A-8816-7B158BA1A3B3}"/>
                </a:ext>
              </a:extLst>
            </p:cNvPr>
            <p:cNvSpPr/>
            <p:nvPr/>
          </p:nvSpPr>
          <p:spPr>
            <a:xfrm>
              <a:off x="4007312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57A6284B-E87B-DC94-A449-9F6D0401D994}"/>
                </a:ext>
              </a:extLst>
            </p:cNvPr>
            <p:cNvSpPr/>
            <p:nvPr/>
          </p:nvSpPr>
          <p:spPr>
            <a:xfrm>
              <a:off x="3368299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F8062070-0A79-476D-877C-9232C34437BC}"/>
                </a:ext>
              </a:extLst>
            </p:cNvPr>
            <p:cNvSpPr/>
            <p:nvPr/>
          </p:nvSpPr>
          <p:spPr>
            <a:xfrm>
              <a:off x="2729286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</p:grpSp>
      <p:sp>
        <p:nvSpPr>
          <p:cNvPr id="10" name="TextBox 36">
            <a:extLst>
              <a:ext uri="{FF2B5EF4-FFF2-40B4-BE49-F238E27FC236}">
                <a16:creationId xmlns:a16="http://schemas.microsoft.com/office/drawing/2014/main" id="{B3A0C0AD-6DB9-7835-5A1B-D00C11F89403}"/>
              </a:ext>
            </a:extLst>
          </p:cNvPr>
          <p:cNvSpPr txBox="1"/>
          <p:nvPr/>
        </p:nvSpPr>
        <p:spPr>
          <a:xfrm>
            <a:off x="2387600" y="642417"/>
            <a:ext cx="25061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2  4  0</a:t>
            </a:r>
            <a:endParaRPr lang="zh-CN" altLang="en-US" sz="3600" b="1" spc="800" dirty="0"/>
          </a:p>
        </p:txBody>
      </p:sp>
      <p:sp>
        <p:nvSpPr>
          <p:cNvPr id="11" name="TextBox 38">
            <a:extLst>
              <a:ext uri="{FF2B5EF4-FFF2-40B4-BE49-F238E27FC236}">
                <a16:creationId xmlns:a16="http://schemas.microsoft.com/office/drawing/2014/main" id="{C8B3F421-C39D-3846-F902-DFE66B0DCD0F}"/>
              </a:ext>
            </a:extLst>
          </p:cNvPr>
          <p:cNvSpPr txBox="1"/>
          <p:nvPr/>
        </p:nvSpPr>
        <p:spPr>
          <a:xfrm>
            <a:off x="1498601" y="1457333"/>
            <a:ext cx="927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×</a:t>
            </a:r>
            <a:endParaRPr lang="zh-CN" altLang="en-US" sz="3600" b="1" spc="800" dirty="0"/>
          </a:p>
        </p:txBody>
      </p:sp>
      <p:sp>
        <p:nvSpPr>
          <p:cNvPr id="12" name="TextBox 39">
            <a:extLst>
              <a:ext uri="{FF2B5EF4-FFF2-40B4-BE49-F238E27FC236}">
                <a16:creationId xmlns:a16="http://schemas.microsoft.com/office/drawing/2014/main" id="{B67CA062-DE96-01B9-9196-5D12471537AB}"/>
              </a:ext>
            </a:extLst>
          </p:cNvPr>
          <p:cNvSpPr txBox="1"/>
          <p:nvPr/>
        </p:nvSpPr>
        <p:spPr>
          <a:xfrm>
            <a:off x="3145123" y="1402299"/>
            <a:ext cx="4729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2</a:t>
            </a:r>
            <a:endParaRPr lang="zh-CN" altLang="en-US" sz="3600" b="1" spc="8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189BAB6-96A8-798B-2AF9-D26A3EE1EDD3}"/>
              </a:ext>
            </a:extLst>
          </p:cNvPr>
          <p:cNvCxnSpPr>
            <a:cxnSpLocks/>
          </p:cNvCxnSpPr>
          <p:nvPr/>
        </p:nvCxnSpPr>
        <p:spPr>
          <a:xfrm>
            <a:off x="1617133" y="2259550"/>
            <a:ext cx="3168651" cy="0"/>
          </a:xfrm>
          <a:prstGeom prst="line">
            <a:avLst/>
          </a:prstGeom>
          <a:ln w="254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42">
            <a:extLst>
              <a:ext uri="{FF2B5EF4-FFF2-40B4-BE49-F238E27FC236}">
                <a16:creationId xmlns:a16="http://schemas.microsoft.com/office/drawing/2014/main" id="{EEBB14B1-811A-54D8-755B-E26D480954D8}"/>
              </a:ext>
            </a:extLst>
          </p:cNvPr>
          <p:cNvSpPr txBox="1"/>
          <p:nvPr/>
        </p:nvSpPr>
        <p:spPr>
          <a:xfrm>
            <a:off x="2435225" y="2395016"/>
            <a:ext cx="19219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4  8</a:t>
            </a:r>
            <a:endParaRPr lang="zh-CN" altLang="en-US" sz="3600" b="1" spc="800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DD77277-D43C-FA89-EF3F-C41ADE60EB8A}"/>
              </a:ext>
            </a:extLst>
          </p:cNvPr>
          <p:cNvCxnSpPr>
            <a:cxnSpLocks/>
          </p:cNvCxnSpPr>
          <p:nvPr/>
        </p:nvCxnSpPr>
        <p:spPr>
          <a:xfrm>
            <a:off x="3836671" y="828683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45">
            <a:extLst>
              <a:ext uri="{FF2B5EF4-FFF2-40B4-BE49-F238E27FC236}">
                <a16:creationId xmlns:a16="http://schemas.microsoft.com/office/drawing/2014/main" id="{636B6DAE-6787-2FBC-44B2-AB3B2C687D5C}"/>
              </a:ext>
            </a:extLst>
          </p:cNvPr>
          <p:cNvSpPr txBox="1"/>
          <p:nvPr/>
        </p:nvSpPr>
        <p:spPr>
          <a:xfrm>
            <a:off x="3931709" y="2401366"/>
            <a:ext cx="4624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</a:rPr>
              <a:t>0</a:t>
            </a:r>
            <a:endParaRPr lang="zh-CN" altLang="en-US" sz="3600" b="1" spc="800" dirty="0">
              <a:solidFill>
                <a:srgbClr val="FF0000"/>
              </a:solidFill>
            </a:endParaRPr>
          </a:p>
        </p:txBody>
      </p:sp>
      <p:sp>
        <p:nvSpPr>
          <p:cNvPr id="17" name="TextBox 42">
            <a:extLst>
              <a:ext uri="{FF2B5EF4-FFF2-40B4-BE49-F238E27FC236}">
                <a16:creationId xmlns:a16="http://schemas.microsoft.com/office/drawing/2014/main" id="{08A8388B-A335-8A4B-CAE6-55F4452A11E4}"/>
              </a:ext>
            </a:extLst>
          </p:cNvPr>
          <p:cNvSpPr txBox="1"/>
          <p:nvPr/>
        </p:nvSpPr>
        <p:spPr>
          <a:xfrm>
            <a:off x="7305524" y="2421022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6</a:t>
            </a:r>
            <a:endParaRPr lang="zh-CN" altLang="en-US" sz="3600" b="1" spc="800" dirty="0"/>
          </a:p>
        </p:txBody>
      </p:sp>
      <p:sp>
        <p:nvSpPr>
          <p:cNvPr id="18" name="TextBox 45">
            <a:extLst>
              <a:ext uri="{FF2B5EF4-FFF2-40B4-BE49-F238E27FC236}">
                <a16:creationId xmlns:a16="http://schemas.microsoft.com/office/drawing/2014/main" id="{C9EB6CF9-23CF-5C7A-14D6-77363878C52A}"/>
              </a:ext>
            </a:extLst>
          </p:cNvPr>
          <p:cNvSpPr txBox="1"/>
          <p:nvPr/>
        </p:nvSpPr>
        <p:spPr>
          <a:xfrm>
            <a:off x="8846457" y="2427371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0</a:t>
            </a:r>
            <a:endParaRPr lang="zh-CN" altLang="en-US" sz="3600" b="1" spc="800" dirty="0"/>
          </a:p>
        </p:txBody>
      </p:sp>
      <p:sp>
        <p:nvSpPr>
          <p:cNvPr id="19" name="TextBox 42">
            <a:extLst>
              <a:ext uri="{FF2B5EF4-FFF2-40B4-BE49-F238E27FC236}">
                <a16:creationId xmlns:a16="http://schemas.microsoft.com/office/drawing/2014/main" id="{31C4E5E3-212C-7BAF-61BF-EC97948929C1}"/>
              </a:ext>
            </a:extLst>
          </p:cNvPr>
          <p:cNvSpPr txBox="1"/>
          <p:nvPr/>
        </p:nvSpPr>
        <p:spPr>
          <a:xfrm>
            <a:off x="8051650" y="2431605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sp>
        <p:nvSpPr>
          <p:cNvPr id="20" name="TextBox 36">
            <a:extLst>
              <a:ext uri="{FF2B5EF4-FFF2-40B4-BE49-F238E27FC236}">
                <a16:creationId xmlns:a16="http://schemas.microsoft.com/office/drawing/2014/main" id="{1174E829-FDC3-1861-F959-1166F000B77D}"/>
              </a:ext>
            </a:extLst>
          </p:cNvPr>
          <p:cNvSpPr txBox="1"/>
          <p:nvPr/>
        </p:nvSpPr>
        <p:spPr>
          <a:xfrm>
            <a:off x="7307641" y="664189"/>
            <a:ext cx="25061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1  3  0</a:t>
            </a:r>
            <a:endParaRPr lang="zh-CN" altLang="en-US" sz="3600" b="1" spc="800" dirty="0"/>
          </a:p>
        </p:txBody>
      </p:sp>
      <p:sp>
        <p:nvSpPr>
          <p:cNvPr id="21" name="TextBox 38">
            <a:extLst>
              <a:ext uri="{FF2B5EF4-FFF2-40B4-BE49-F238E27FC236}">
                <a16:creationId xmlns:a16="http://schemas.microsoft.com/office/drawing/2014/main" id="{37F258E8-8854-8B5D-2570-86F0EAFEBE26}"/>
              </a:ext>
            </a:extLst>
          </p:cNvPr>
          <p:cNvSpPr txBox="1"/>
          <p:nvPr/>
        </p:nvSpPr>
        <p:spPr>
          <a:xfrm>
            <a:off x="6416525" y="1479105"/>
            <a:ext cx="92921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×</a:t>
            </a:r>
            <a:endParaRPr lang="zh-CN" altLang="en-US" sz="3600" b="1" spc="800" dirty="0"/>
          </a:p>
        </p:txBody>
      </p:sp>
      <p:sp>
        <p:nvSpPr>
          <p:cNvPr id="22" name="TextBox 39">
            <a:extLst>
              <a:ext uri="{FF2B5EF4-FFF2-40B4-BE49-F238E27FC236}">
                <a16:creationId xmlns:a16="http://schemas.microsoft.com/office/drawing/2014/main" id="{C3DC8F13-E867-9BD1-2CB7-297F02C7D716}"/>
              </a:ext>
            </a:extLst>
          </p:cNvPr>
          <p:cNvSpPr txBox="1"/>
          <p:nvPr/>
        </p:nvSpPr>
        <p:spPr>
          <a:xfrm>
            <a:off x="8063047" y="1424071"/>
            <a:ext cx="5893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819525F-5678-776B-A40F-194B26C0956F}"/>
              </a:ext>
            </a:extLst>
          </p:cNvPr>
          <p:cNvCxnSpPr>
            <a:cxnSpLocks/>
          </p:cNvCxnSpPr>
          <p:nvPr/>
        </p:nvCxnSpPr>
        <p:spPr>
          <a:xfrm>
            <a:off x="6537175" y="2281322"/>
            <a:ext cx="3168649" cy="0"/>
          </a:xfrm>
          <a:prstGeom prst="line">
            <a:avLst/>
          </a:prstGeom>
          <a:ln w="254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3653A4A-BE78-5864-BE00-EE20D3F5D225}"/>
              </a:ext>
            </a:extLst>
          </p:cNvPr>
          <p:cNvCxnSpPr>
            <a:cxnSpLocks/>
          </p:cNvCxnSpPr>
          <p:nvPr/>
        </p:nvCxnSpPr>
        <p:spPr>
          <a:xfrm>
            <a:off x="8667216" y="850455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54">
            <a:extLst>
              <a:ext uri="{FF2B5EF4-FFF2-40B4-BE49-F238E27FC236}">
                <a16:creationId xmlns:a16="http://schemas.microsoft.com/office/drawing/2014/main" id="{3593DB67-FD33-B7AB-ADE8-C458B2D52354}"/>
              </a:ext>
            </a:extLst>
          </p:cNvPr>
          <p:cNvSpPr txBox="1"/>
          <p:nvPr/>
        </p:nvSpPr>
        <p:spPr>
          <a:xfrm>
            <a:off x="7777541" y="1815655"/>
            <a:ext cx="5651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1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EF9BD71-146B-2E77-362F-4C49B29FC7A8}"/>
              </a:ext>
            </a:extLst>
          </p:cNvPr>
          <p:cNvGrpSpPr/>
          <p:nvPr/>
        </p:nvGrpSpPr>
        <p:grpSpPr>
          <a:xfrm>
            <a:off x="7151505" y="2444510"/>
            <a:ext cx="2278835" cy="696246"/>
            <a:chOff x="2729286" y="3888894"/>
            <a:chExt cx="1795717" cy="548640"/>
          </a:xfrm>
          <a:solidFill>
            <a:schemeClr val="bg1"/>
          </a:solidFill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11695859-95F1-1996-C0FA-4E5486B3F72B}"/>
                </a:ext>
              </a:extLst>
            </p:cNvPr>
            <p:cNvSpPr/>
            <p:nvPr/>
          </p:nvSpPr>
          <p:spPr>
            <a:xfrm>
              <a:off x="3976363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AF655AB4-027A-0417-F4B5-530408C4DDFC}"/>
                </a:ext>
              </a:extLst>
            </p:cNvPr>
            <p:cNvSpPr/>
            <p:nvPr/>
          </p:nvSpPr>
          <p:spPr>
            <a:xfrm>
              <a:off x="3352824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A5648AE5-77D8-62A1-F370-BFB1F5DE5D51}"/>
                </a:ext>
              </a:extLst>
            </p:cNvPr>
            <p:cNvSpPr/>
            <p:nvPr/>
          </p:nvSpPr>
          <p:spPr>
            <a:xfrm>
              <a:off x="2729286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</p:grpSp>
      <p:sp>
        <p:nvSpPr>
          <p:cNvPr id="30" name="TextBox 45">
            <a:extLst>
              <a:ext uri="{FF2B5EF4-FFF2-40B4-BE49-F238E27FC236}">
                <a16:creationId xmlns:a16="http://schemas.microsoft.com/office/drawing/2014/main" id="{25EA7CC2-60A2-6E1A-2837-D7B523983DCF}"/>
              </a:ext>
            </a:extLst>
          </p:cNvPr>
          <p:cNvSpPr txBox="1"/>
          <p:nvPr/>
        </p:nvSpPr>
        <p:spPr>
          <a:xfrm>
            <a:off x="8850161" y="2423138"/>
            <a:ext cx="496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</a:rPr>
              <a:t>0</a:t>
            </a:r>
            <a:endParaRPr lang="zh-CN" altLang="en-US" sz="3600" b="1" spc="800" dirty="0">
              <a:solidFill>
                <a:srgbClr val="FF0000"/>
              </a:solidFill>
            </a:endParaRPr>
          </a:p>
        </p:txBody>
      </p:sp>
      <p:sp>
        <p:nvSpPr>
          <p:cNvPr id="31" name="TextBox 51">
            <a:extLst>
              <a:ext uri="{FF2B5EF4-FFF2-40B4-BE49-F238E27FC236}">
                <a16:creationId xmlns:a16="http://schemas.microsoft.com/office/drawing/2014/main" id="{D447B66B-B0B4-0752-B7A3-D57ECD0B4CB5}"/>
              </a:ext>
            </a:extLst>
          </p:cNvPr>
          <p:cNvSpPr txBox="1"/>
          <p:nvPr/>
        </p:nvSpPr>
        <p:spPr>
          <a:xfrm>
            <a:off x="8048474" y="2433722"/>
            <a:ext cx="4312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sp>
        <p:nvSpPr>
          <p:cNvPr id="32" name="TextBox 55">
            <a:extLst>
              <a:ext uri="{FF2B5EF4-FFF2-40B4-BE49-F238E27FC236}">
                <a16:creationId xmlns:a16="http://schemas.microsoft.com/office/drawing/2014/main" id="{0EF5D3BF-30F4-4CA5-D035-E40DDE42B78E}"/>
              </a:ext>
            </a:extLst>
          </p:cNvPr>
          <p:cNvSpPr txBox="1"/>
          <p:nvPr/>
        </p:nvSpPr>
        <p:spPr>
          <a:xfrm>
            <a:off x="7299175" y="2442189"/>
            <a:ext cx="78316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6</a:t>
            </a:r>
            <a:endParaRPr lang="zh-CN" altLang="en-US" sz="3600" b="1" spc="8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3196</TotalTime>
  <Words>1003</Words>
  <Application>Microsoft Office PowerPoint</Application>
  <PresentationFormat>宽屏</PresentationFormat>
  <Paragraphs>254</Paragraphs>
  <Slides>22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等线</vt:lpstr>
      <vt:lpstr>等线 Light</vt:lpstr>
      <vt:lpstr>黑体</vt:lpstr>
      <vt:lpstr>华文细黑</vt:lpstr>
      <vt:lpstr>楷体</vt:lpstr>
      <vt:lpstr>Arial</vt:lpstr>
      <vt:lpstr>Times New Roman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状元成才路</Manager>
  <Company>zyccl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状元成才路</dc:description>
  <cp:lastModifiedBy>Admin</cp:lastModifiedBy>
  <cp:revision>514</cp:revision>
  <dcterms:created xsi:type="dcterms:W3CDTF">2015-08-27T07:30:00Z</dcterms:created>
  <dcterms:modified xsi:type="dcterms:W3CDTF">2025-11-15T02:55:46Z</dcterms:modified>
  <cp:category>状元成才路</cp:category>
  <cp:contentStatus>状元成才路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